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9"/>
  </p:notesMasterIdLst>
  <p:sldIdLst>
    <p:sldId id="257" r:id="rId2"/>
    <p:sldId id="299" r:id="rId3"/>
    <p:sldId id="293" r:id="rId4"/>
    <p:sldId id="260" r:id="rId5"/>
    <p:sldId id="301" r:id="rId6"/>
    <p:sldId id="302" r:id="rId7"/>
    <p:sldId id="264" r:id="rId8"/>
    <p:sldId id="265" r:id="rId9"/>
    <p:sldId id="266" r:id="rId10"/>
    <p:sldId id="267" r:id="rId11"/>
    <p:sldId id="298" r:id="rId12"/>
    <p:sldId id="261" r:id="rId13"/>
    <p:sldId id="279" r:id="rId14"/>
    <p:sldId id="294" r:id="rId15"/>
    <p:sldId id="295" r:id="rId16"/>
    <p:sldId id="296" r:id="rId17"/>
    <p:sldId id="29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14" autoAdjust="0"/>
  </p:normalViewPr>
  <p:slideViewPr>
    <p:cSldViewPr>
      <p:cViewPr varScale="1">
        <p:scale>
          <a:sx n="119" d="100"/>
          <a:sy n="119" d="100"/>
        </p:scale>
        <p:origin x="13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20511B-EEF1-4D35-A8DE-397DB77365DE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52D43B-4DC6-4FD8-8668-B3C75BF7C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57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B7FDA4-9F3C-4027-B52C-9640811199EF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41204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2D43B-4DC6-4FD8-8668-B3C75BF7CE1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418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4C8673-2CF1-4972-BDE5-3151BA3C2EAA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2673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F857E2-38A4-454F-8278-151B5922AE0B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1965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93923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92BF02-F708-43C5-AAC4-842EB1782188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5764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4DBFB6-D2C8-450A-8659-DF277C73205F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. 6 класс. .   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№ 222.   решите задачу разными способами.</a:t>
            </a: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01929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466C8C-F311-40C2-BB5A-5F9D12E90488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6 класс.   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№ 222.   решите задачу разными способами.</a:t>
            </a: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56142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E2B997-E506-46B6-8347-E083E6DEB7AA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32056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4EF4C5-B515-4CAB-AB7B-5B94973D61E7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9508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1ADEFB-4929-4C2C-83F8-4305416BE92E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96543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25E37B-2A86-4133-B4F7-C26D21BF5FD2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8550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259013"/>
            <a:ext cx="9142413" cy="4597400"/>
            <a:chOff x="0" y="1423"/>
            <a:chExt cx="5759" cy="2896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3"/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0" y="3378"/>
              <a:ext cx="2509" cy="196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196"/>
              <a:ext cx="276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>
                <a:latin typeface="Arial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65D0C1-3FEB-4B0B-AB51-846EAEE1F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3A16E-1079-40E8-84F8-6C4E4F1A9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35F03-A100-4B97-BD9B-5D7B021E6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DC3DC-4468-4F73-896B-48E34A351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A4CD8-1CAC-44B9-8A3B-B6EBA775D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90E17-2188-48B3-A492-904CF7AD9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1102B-7D70-49CD-A249-0F600510F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493F-799C-470D-A2FD-E8FC8F4AC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CC827-5B4E-4E7D-A8FC-FDFEB2BB4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DA0A8-ED70-4755-A95D-556645151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19089-0022-4E4C-AFBC-E7EA48BD0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E1541-484C-4799-9A7E-128F2DECE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1150"/>
            <a:ext cx="9142413" cy="5275263"/>
            <a:chOff x="0" y="996"/>
            <a:chExt cx="5759" cy="3323"/>
          </a:xfrm>
        </p:grpSpPr>
        <p:pic>
          <p:nvPicPr>
            <p:cNvPr id="1032" name="Picture 3"/>
            <p:cNvPicPr>
              <a:picLocks noChangeArrowheads="1"/>
            </p:cNvPicPr>
            <p:nvPr/>
          </p:nvPicPr>
          <p:blipFill>
            <a:blip r:embed="rId15"/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48" name="Freeform 4"/>
            <p:cNvSpPr>
              <a:spLocks/>
            </p:cNvSpPr>
            <p:nvPr/>
          </p:nvSpPr>
          <p:spPr bwMode="auto">
            <a:xfrm>
              <a:off x="0" y="3522"/>
              <a:ext cx="2509" cy="196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996"/>
              <a:ext cx="276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116E1893-183C-46FD-8FAA-A794B7C4E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80400" cy="3240087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C0066"/>
                </a:solidFill>
                <a:latin typeface="Monotype Corsiva" pitchFamily="66" charset="0"/>
              </a:rPr>
              <a:t> Кафедра естественно-технических дисциплин</a:t>
            </a:r>
            <a:r>
              <a:rPr lang="ru-RU" b="1" dirty="0">
                <a:solidFill>
                  <a:srgbClr val="CC0066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CC0066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C0066"/>
                </a:solidFill>
                <a:latin typeface="Monotype Corsiva" pitchFamily="66" charset="0"/>
              </a:rPr>
              <a:t>ОАНО «ШКОЛА ПРАВА И ЭКОНОМИКИ»</a:t>
            </a:r>
            <a:endParaRPr lang="ru-RU" sz="4000" dirty="0" smtClean="0">
              <a:latin typeface="Monotype Corsiva" pitchFamily="66" charset="0"/>
            </a:endParaRPr>
          </a:p>
        </p:txBody>
      </p:sp>
      <p:pic>
        <p:nvPicPr>
          <p:cNvPr id="23556" name="Picture 4" descr="j0411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141663"/>
            <a:ext cx="5329237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j02237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716338"/>
            <a:ext cx="316865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500063"/>
            <a:ext cx="8316912" cy="5184775"/>
          </a:xfrm>
        </p:spPr>
        <p:txBody>
          <a:bodyPr/>
          <a:lstStyle/>
          <a:p>
            <a:pPr marL="6350" indent="373063"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rgbClr val="000099"/>
                </a:solidFill>
              </a:rPr>
              <a:t>Внеклассная работа на кафедре</a:t>
            </a:r>
          </a:p>
          <a:p>
            <a:pPr marL="6350" indent="373063"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rgbClr val="000099"/>
                </a:solidFill>
              </a:rPr>
              <a:t>осуществляется в самых разнообразных видах и формах. </a:t>
            </a:r>
          </a:p>
          <a:p>
            <a:pPr marL="6350" indent="373063"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rgbClr val="000099"/>
                </a:solidFill>
              </a:rPr>
              <a:t>Условно выделим: </a:t>
            </a:r>
          </a:p>
          <a:p>
            <a:pPr marL="6350" indent="373063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b="1" i="1" dirty="0" smtClean="0">
                <a:solidFill>
                  <a:srgbClr val="CC0066"/>
                </a:solidFill>
              </a:rPr>
              <a:t>Индивидуальная работа</a:t>
            </a:r>
            <a:r>
              <a:rPr lang="ru-RU" sz="2800" b="1" i="1" dirty="0" smtClean="0">
                <a:solidFill>
                  <a:srgbClr val="000099"/>
                </a:solidFill>
              </a:rPr>
              <a:t>: подготовка докладов, рефератов, математических сочинений, изготовление моделей, составление кроссвордов, ребусов, загадок.</a:t>
            </a:r>
          </a:p>
          <a:p>
            <a:pPr marL="6350" indent="373063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b="1" i="1" dirty="0" smtClean="0">
                <a:solidFill>
                  <a:srgbClr val="CC0066"/>
                </a:solidFill>
              </a:rPr>
              <a:t>Групповая работа</a:t>
            </a:r>
            <a:r>
              <a:rPr lang="ru-RU" sz="2800" b="1" i="1" dirty="0" smtClean="0">
                <a:solidFill>
                  <a:srgbClr val="000099"/>
                </a:solidFill>
              </a:rPr>
              <a:t>: кружки, элективные курсы, спецкурсы.</a:t>
            </a:r>
          </a:p>
          <a:p>
            <a:pPr marL="6350" indent="373063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b="1" i="1" dirty="0" smtClean="0">
                <a:solidFill>
                  <a:srgbClr val="CC0066"/>
                </a:solidFill>
              </a:rPr>
              <a:t>Массовая работа:</a:t>
            </a:r>
            <a:r>
              <a:rPr lang="ru-RU" sz="2800" b="1" i="1" dirty="0" smtClean="0">
                <a:solidFill>
                  <a:srgbClr val="000099"/>
                </a:solidFill>
              </a:rPr>
              <a:t> неделя математики, олимпиады – </a:t>
            </a:r>
            <a:r>
              <a:rPr lang="ru-RU" sz="2800" b="1" i="1" dirty="0" err="1" smtClean="0">
                <a:solidFill>
                  <a:srgbClr val="000099"/>
                </a:solidFill>
              </a:rPr>
              <a:t>внутришкольная</a:t>
            </a:r>
            <a:r>
              <a:rPr lang="ru-RU" sz="2800" b="1" i="1" dirty="0" smtClean="0">
                <a:solidFill>
                  <a:srgbClr val="000099"/>
                </a:solidFill>
              </a:rPr>
              <a:t>,  городская.</a:t>
            </a:r>
          </a:p>
          <a:p>
            <a:pPr marL="6350" indent="373063" eaLnBrk="1" hangingPunct="1">
              <a:lnSpc>
                <a:spcPct val="90000"/>
              </a:lnSpc>
              <a:buFontTx/>
              <a:buAutoNum type="arabicPeriod"/>
            </a:pPr>
            <a:endParaRPr lang="ru-RU" sz="2800" b="1" i="1" dirty="0" smtClean="0">
              <a:solidFill>
                <a:srgbClr val="000099"/>
              </a:solidFill>
            </a:endParaRPr>
          </a:p>
          <a:p>
            <a:pPr marL="6350" indent="373063" eaLnBrk="1" hangingPunct="1">
              <a:lnSpc>
                <a:spcPct val="90000"/>
              </a:lnSpc>
              <a:buFontTx/>
              <a:buNone/>
            </a:pPr>
            <a:endParaRPr lang="ru-RU" sz="2800" b="1" i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0818"/>
            <a:ext cx="7772400" cy="1143000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Кабинет математики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8715">
            <a:off x="187390" y="1628956"/>
            <a:ext cx="3732401" cy="219241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7976">
            <a:off x="3207676" y="2646038"/>
            <a:ext cx="4648716" cy="28651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H="1">
            <a:off x="4788024" y="1264308"/>
            <a:ext cx="4059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</a:rPr>
              <a:t>Математику уже затем учить надо, что она ум в порядок приводит. (М.В. Ломоносов)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4118" y="4365104"/>
            <a:ext cx="3372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Химия – правая рука физики, математика – ее глаз. (М.В. Ломоносов) </a:t>
            </a: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52374" y="5753250"/>
            <a:ext cx="4932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Математика – царица наук, арифметика – царица математики. (К.Ф. Гаусс)  </a:t>
            </a: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73016"/>
            <a:ext cx="4176464" cy="2561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79394"/>
            <a:ext cx="3585592" cy="2561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94098"/>
            <a:ext cx="1685925" cy="1440160"/>
          </a:xfrm>
          <a:prstGeom prst="rect">
            <a:avLst/>
          </a:prstGeom>
        </p:spPr>
      </p:pic>
      <p:pic>
        <p:nvPicPr>
          <p:cNvPr id="10" name="Рисунок 9" descr="http://img3.proshkolu.ru/content/media/pic/std/1000000/983000/982594-326cff0ec07e47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59482"/>
            <a:ext cx="3312368" cy="253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3.proshkolu.ru/content/media/pic/std/1000000/983000/982586-1711b246f99699eb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6741" y="384171"/>
            <a:ext cx="3420380" cy="245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l="24127" t="21542" r="7801" b="13832"/>
          <a:stretch>
            <a:fillRect/>
          </a:stretch>
        </p:blipFill>
        <p:spPr bwMode="auto">
          <a:xfrm>
            <a:off x="179512" y="255196"/>
            <a:ext cx="451488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22490" t="20271" r="6487" b="13145"/>
          <a:stretch>
            <a:fillRect/>
          </a:stretch>
        </p:blipFill>
        <p:spPr bwMode="auto">
          <a:xfrm>
            <a:off x="4067944" y="326634"/>
            <a:ext cx="447678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6445" t="8789" r="2734" b="4052"/>
          <a:stretch>
            <a:fillRect/>
          </a:stretch>
        </p:blipFill>
        <p:spPr bwMode="auto">
          <a:xfrm>
            <a:off x="4508106" y="3684220"/>
            <a:ext cx="4071998" cy="3126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9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 l="18198" t="22017" r="16241" b="15602"/>
          <a:stretch>
            <a:fillRect/>
          </a:stretch>
        </p:blipFill>
        <p:spPr>
          <a:xfrm>
            <a:off x="466795" y="3952920"/>
            <a:ext cx="3754029" cy="2857544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shutterstock_16771882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5636839" cy="375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61253"/>
            <a:ext cx="3992851" cy="29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819787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89" y="4680793"/>
            <a:ext cx="365760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r>
              <a:rPr lang="ru-RU" altLang="ru-RU" dirty="0" smtClean="0">
                <a:latin typeface="Monotype Corsiva" panose="03010101010201010101" pitchFamily="66" charset="0"/>
              </a:rPr>
              <a:t>Изучаем химию…</a:t>
            </a:r>
            <a:endParaRPr lang="ru-RU" altLang="ru-RU" dirty="0">
              <a:latin typeface="Monotype Corsiva" panose="03010101010201010101" pitchFamily="66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81501"/>
            <a:ext cx="54102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i="1" dirty="0">
                <a:latin typeface="Garamond" panose="02020404030301010803" pitchFamily="18" charset="0"/>
              </a:rPr>
              <a:t>Изучение химии – познание сути вещей.</a:t>
            </a:r>
          </a:p>
          <a:p>
            <a:pPr>
              <a:lnSpc>
                <a:spcPct val="80000"/>
              </a:lnSpc>
            </a:pPr>
            <a:r>
              <a:rPr lang="ru-RU" altLang="ru-RU" sz="2400" i="1" dirty="0">
                <a:latin typeface="Garamond" panose="02020404030301010803" pitchFamily="18" charset="0"/>
              </a:rPr>
              <a:t>Химия – основа естественных наук.</a:t>
            </a:r>
          </a:p>
        </p:txBody>
      </p:sp>
      <p:pic>
        <p:nvPicPr>
          <p:cNvPr id="4116" name="Picture 20" descr="ammoni_dvuhromovokisl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68" y="3671436"/>
            <a:ext cx="1847850" cy="12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14800"/>
            <a:ext cx="6172200" cy="2743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200" i="1" dirty="0"/>
              <a:t>Изучаем вещества и их свойства, </a:t>
            </a:r>
          </a:p>
          <a:p>
            <a:pPr>
              <a:lnSpc>
                <a:spcPct val="80000"/>
              </a:lnSpc>
            </a:pPr>
            <a:r>
              <a:rPr lang="ru-RU" altLang="ru-RU" sz="2200" i="1" dirty="0"/>
              <a:t>Их получение и применение,</a:t>
            </a:r>
          </a:p>
          <a:p>
            <a:pPr>
              <a:lnSpc>
                <a:spcPct val="80000"/>
              </a:lnSpc>
            </a:pPr>
            <a:r>
              <a:rPr lang="ru-RU" altLang="ru-RU" sz="2200" i="1" dirty="0"/>
              <a:t>Учимся учиться,</a:t>
            </a:r>
          </a:p>
          <a:p>
            <a:pPr>
              <a:lnSpc>
                <a:spcPct val="80000"/>
              </a:lnSpc>
            </a:pPr>
            <a:r>
              <a:rPr lang="ru-RU" altLang="ru-RU" sz="2200" i="1" dirty="0"/>
              <a:t>Получаем систему знаний – опору в будущем,</a:t>
            </a:r>
          </a:p>
          <a:p>
            <a:pPr>
              <a:lnSpc>
                <a:spcPct val="80000"/>
              </a:lnSpc>
            </a:pPr>
            <a:r>
              <a:rPr lang="ru-RU" altLang="ru-RU" sz="2200" i="1" dirty="0"/>
              <a:t>Знакомимся с научной картиной мира,</a:t>
            </a:r>
          </a:p>
          <a:p>
            <a:pPr>
              <a:lnSpc>
                <a:spcPct val="80000"/>
              </a:lnSpc>
            </a:pPr>
            <a:r>
              <a:rPr lang="ru-RU" altLang="ru-RU" sz="2200" i="1" dirty="0"/>
              <a:t>Готовимся к экзаменам в любом формате </a:t>
            </a:r>
            <a:r>
              <a:rPr lang="ru-RU" altLang="ru-RU" sz="2200" i="1" dirty="0" smtClean="0"/>
              <a:t>– </a:t>
            </a:r>
            <a:r>
              <a:rPr lang="ru-RU" altLang="ru-RU" sz="2200" b="1" i="1" dirty="0" smtClean="0"/>
              <a:t>ОГЭ </a:t>
            </a:r>
            <a:r>
              <a:rPr lang="ru-RU" altLang="ru-RU" sz="2200" b="1" i="1" dirty="0"/>
              <a:t>и ЕГЭ</a:t>
            </a:r>
            <a:r>
              <a:rPr lang="ru-RU" altLang="ru-RU" sz="2200" i="1" dirty="0"/>
              <a:t> </a:t>
            </a:r>
          </a:p>
        </p:txBody>
      </p:sp>
      <p:pic>
        <p:nvPicPr>
          <p:cNvPr id="7172" name="Picture 4" descr="71_1306481036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809"/>
            <a:ext cx="42672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1654826_b2d7d4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31988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850362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49" y="52834"/>
            <a:ext cx="4267200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0" y="-243408"/>
            <a:ext cx="4343400" cy="243408"/>
          </a:xfrm>
        </p:spPr>
        <p:txBody>
          <a:bodyPr/>
          <a:lstStyle/>
          <a:p>
            <a:r>
              <a:rPr lang="ru-RU" altLang="ru-RU" dirty="0">
                <a:solidFill>
                  <a:schemeClr val="bg1"/>
                </a:solidFill>
              </a:rPr>
              <a:t>Кабинет химии</a:t>
            </a:r>
          </a:p>
        </p:txBody>
      </p:sp>
    </p:spTree>
    <p:extLst>
      <p:ext uri="{BB962C8B-B14F-4D97-AF65-F5344CB8AC3E}">
        <p14:creationId xmlns:p14="http://schemas.microsoft.com/office/powerpoint/2010/main" val="34151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ru-RU" altLang="ru-RU" dirty="0" smtClean="0">
                <a:latin typeface="Monotype Corsiva" panose="03010101010201010101" pitchFamily="66" charset="0"/>
              </a:rPr>
              <a:t>Изучаем биологию…</a:t>
            </a:r>
            <a:endParaRPr lang="ru-RU" altLang="ru-RU" dirty="0">
              <a:latin typeface="Monotype Corsiva" panose="03010101010201010101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i="1" dirty="0"/>
              <a:t>Биология – познание и учение.</a:t>
            </a:r>
          </a:p>
          <a:p>
            <a:pPr>
              <a:lnSpc>
                <a:spcPct val="90000"/>
              </a:lnSpc>
            </a:pPr>
            <a:r>
              <a:rPr lang="ru-RU" altLang="ru-RU" sz="2800" i="1" dirty="0"/>
              <a:t>1. Познание – развитие детского интереса.</a:t>
            </a:r>
          </a:p>
          <a:p>
            <a:pPr>
              <a:lnSpc>
                <a:spcPct val="90000"/>
              </a:lnSpc>
            </a:pPr>
            <a:r>
              <a:rPr lang="ru-RU" altLang="ru-RU" sz="2800" i="1" dirty="0"/>
              <a:t>2. Учение – от «биологической азбуки» - к сложным законам</a:t>
            </a:r>
          </a:p>
        </p:txBody>
      </p:sp>
      <p:pic>
        <p:nvPicPr>
          <p:cNvPr id="8197" name="Picture 5" descr="61Mf2fRwutL55555555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8810"/>
            <a:ext cx="4343400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29151"/>
            <a:ext cx="4191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9" name="Picture 13" descr="4FW_Zg53Y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43" y="61464"/>
            <a:ext cx="3363912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90" y="417612"/>
            <a:ext cx="3098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6ab973f4ad76504670067fbba73138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64" y="3695538"/>
            <a:ext cx="3048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a_d5ed2d0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623" y="4417938"/>
            <a:ext cx="16287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41" y="836712"/>
            <a:ext cx="3681536" cy="670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i="1" dirty="0"/>
              <a:t>Получение знаний</a:t>
            </a:r>
          </a:p>
          <a:p>
            <a:pPr>
              <a:lnSpc>
                <a:spcPct val="90000"/>
              </a:lnSpc>
            </a:pPr>
            <a:r>
              <a:rPr lang="ru-RU" altLang="ru-RU" sz="2400" i="1" dirty="0"/>
              <a:t>Складывание их в систему</a:t>
            </a:r>
          </a:p>
          <a:p>
            <a:pPr>
              <a:lnSpc>
                <a:spcPct val="90000"/>
              </a:lnSpc>
            </a:pPr>
            <a:r>
              <a:rPr lang="ru-RU" altLang="ru-RU" sz="2400" i="1" dirty="0"/>
              <a:t>Изучение живых существ и их взаимоотношений</a:t>
            </a:r>
          </a:p>
          <a:p>
            <a:pPr>
              <a:lnSpc>
                <a:spcPct val="90000"/>
              </a:lnSpc>
            </a:pPr>
            <a:r>
              <a:rPr lang="ru-RU" altLang="ru-RU" sz="2400" i="1" dirty="0"/>
              <a:t>Осмысление законов живой природы</a:t>
            </a:r>
          </a:p>
          <a:p>
            <a:pPr>
              <a:lnSpc>
                <a:spcPct val="90000"/>
              </a:lnSpc>
            </a:pPr>
            <a:r>
              <a:rPr lang="ru-RU" altLang="ru-RU" sz="2400" i="1" dirty="0"/>
              <a:t>Знакомство с нашей природой</a:t>
            </a:r>
          </a:p>
          <a:p>
            <a:pPr>
              <a:lnSpc>
                <a:spcPct val="90000"/>
              </a:lnSpc>
            </a:pPr>
            <a:r>
              <a:rPr lang="ru-RU" altLang="ru-RU" sz="2400" i="1" dirty="0"/>
              <a:t>Подготовка к экзаменам </a:t>
            </a:r>
          </a:p>
          <a:p>
            <a:pPr>
              <a:lnSpc>
                <a:spcPct val="90000"/>
              </a:lnSpc>
            </a:pPr>
            <a:r>
              <a:rPr lang="ru-RU" altLang="ru-RU" sz="2400" i="1" dirty="0"/>
              <a:t>– </a:t>
            </a:r>
            <a:r>
              <a:rPr lang="ru-RU" altLang="ru-RU" sz="2400" b="1" i="1" dirty="0" smtClean="0"/>
              <a:t>ОГЭ</a:t>
            </a:r>
            <a:r>
              <a:rPr lang="ru-RU" altLang="ru-RU" sz="2400" i="1" dirty="0" smtClean="0"/>
              <a:t> </a:t>
            </a:r>
            <a:r>
              <a:rPr lang="ru-RU" altLang="ru-RU" sz="2400" i="1" dirty="0"/>
              <a:t>и </a:t>
            </a:r>
            <a:r>
              <a:rPr lang="ru-RU" altLang="ru-RU" sz="2400" b="1" i="1" dirty="0"/>
              <a:t>ЕГЭ</a:t>
            </a:r>
          </a:p>
        </p:txBody>
      </p:sp>
      <p:pic>
        <p:nvPicPr>
          <p:cNvPr id="9231" name="Picture 15" descr="0_20039_5729b799_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25" y="3945236"/>
            <a:ext cx="2705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6364560" cy="1143000"/>
          </a:xfrm>
        </p:spPr>
        <p:txBody>
          <a:bodyPr/>
          <a:lstStyle/>
          <a:p>
            <a:endParaRPr lang="ru-RU" altLang="ru-RU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1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Преподаватели кафедры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i="1" dirty="0" smtClean="0"/>
              <a:t>Амосова Аннета Анатольевна</a:t>
            </a:r>
          </a:p>
          <a:p>
            <a:pPr marL="0" indent="0">
              <a:buNone/>
            </a:pPr>
            <a:r>
              <a:rPr lang="ru-RU" i="1" dirty="0" smtClean="0"/>
              <a:t> </a:t>
            </a:r>
            <a:r>
              <a:rPr lang="ru-RU" i="1" dirty="0" err="1" smtClean="0"/>
              <a:t>Кувшинский</a:t>
            </a:r>
            <a:r>
              <a:rPr lang="ru-RU" i="1" dirty="0" smtClean="0"/>
              <a:t> Борис Эдуардович</a:t>
            </a:r>
          </a:p>
          <a:p>
            <a:pPr marL="0" indent="0">
              <a:buNone/>
            </a:pPr>
            <a:r>
              <a:rPr lang="ru-RU" i="1" dirty="0" smtClean="0"/>
              <a:t> Титов Юрий Павлович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  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68458"/>
            <a:ext cx="295232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C0066"/>
                </a:solidFill>
                <a:latin typeface="Monotype Corsiva" pitchFamily="66" charset="0"/>
              </a:rPr>
              <a:t>Тема кафедры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8425" indent="373063" algn="ctr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 «</a:t>
            </a:r>
            <a:r>
              <a:rPr lang="ru-RU" sz="4000" i="1" dirty="0" smtClean="0">
                <a:solidFill>
                  <a:srgbClr val="000099"/>
                </a:solidFill>
              </a:rPr>
              <a:t>Приемы активизации учебно- познавательной деятельности учащихся, влияющих на развитие творческих способностей учащихся»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6048375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C0066"/>
                </a:solidFill>
                <a:latin typeface="Monotype Corsiva" pitchFamily="66" charset="0"/>
              </a:rPr>
              <a:t>Развитие творческих способностей через урок: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80400" cy="460851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b="1" i="1" smtClean="0">
                <a:solidFill>
                  <a:srgbClr val="000099"/>
                </a:solidFill>
              </a:rPr>
              <a:t>Решение олимпиадных задач на уроке.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b="1" i="1" smtClean="0">
                <a:solidFill>
                  <a:srgbClr val="000099"/>
                </a:solidFill>
              </a:rPr>
              <a:t>Решение одной задачи разными способами – для развития гибкости ума.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b="1" i="1" smtClean="0">
                <a:solidFill>
                  <a:srgbClr val="000099"/>
                </a:solidFill>
              </a:rPr>
              <a:t>Доказательство теоремы разными способами.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b="1" i="1" smtClean="0">
                <a:solidFill>
                  <a:srgbClr val="000099"/>
                </a:solidFill>
              </a:rPr>
              <a:t>Выделение главного в задаче, вычленение существенных признаков понятия.</a:t>
            </a:r>
          </a:p>
        </p:txBody>
      </p:sp>
      <p:pic>
        <p:nvPicPr>
          <p:cNvPr id="51205" name="Picture 5" descr="image0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0"/>
            <a:ext cx="17303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 rot="-356004">
            <a:off x="-76200" y="4071938"/>
            <a:ext cx="9215438" cy="4730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5F5F5F"/>
              </a:gs>
              <a:gs pos="100000">
                <a:srgbClr val="EAEAE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600" b="1">
              <a:latin typeface="Times New Roman" panose="02020603050405020304" pitchFamily="18" charset="0"/>
            </a:endParaRPr>
          </a:p>
        </p:txBody>
      </p:sp>
      <p:sp>
        <p:nvSpPr>
          <p:cNvPr id="19459" name="Freeform 4"/>
          <p:cNvSpPr>
            <a:spLocks/>
          </p:cNvSpPr>
          <p:nvPr/>
        </p:nvSpPr>
        <p:spPr bwMode="auto">
          <a:xfrm>
            <a:off x="-23813" y="3810000"/>
            <a:ext cx="9167813" cy="966788"/>
          </a:xfrm>
          <a:custGeom>
            <a:avLst/>
            <a:gdLst>
              <a:gd name="T0" fmla="*/ 0 w 5775"/>
              <a:gd name="T1" fmla="*/ 966788 h 609"/>
              <a:gd name="T2" fmla="*/ 9167813 w 5775"/>
              <a:gd name="T3" fmla="*/ 0 h 609"/>
              <a:gd name="T4" fmla="*/ 0 60000 65536"/>
              <a:gd name="T5" fmla="*/ 0 60000 65536"/>
              <a:gd name="T6" fmla="*/ 0 w 5775"/>
              <a:gd name="T7" fmla="*/ 0 h 609"/>
              <a:gd name="T8" fmla="*/ 5775 w 5775"/>
              <a:gd name="T9" fmla="*/ 609 h 6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75" h="609">
                <a:moveTo>
                  <a:pt x="0" y="609"/>
                </a:moveTo>
                <a:lnTo>
                  <a:pt x="5775" y="0"/>
                </a:lnTo>
              </a:path>
            </a:pathLst>
          </a:cu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 flipH="1">
            <a:off x="-700088" y="5483225"/>
            <a:ext cx="87313" cy="82550"/>
            <a:chOff x="2199" y="3091"/>
            <a:chExt cx="432" cy="140"/>
          </a:xfrm>
        </p:grpSpPr>
        <p:sp>
          <p:nvSpPr>
            <p:cNvPr id="19519" name="Freeform 6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0 w 356"/>
                <a:gd name="T1" fmla="*/ 96 h 228"/>
                <a:gd name="T2" fmla="*/ 129 w 356"/>
                <a:gd name="T3" fmla="*/ 8 h 228"/>
                <a:gd name="T4" fmla="*/ 202 w 356"/>
                <a:gd name="T5" fmla="*/ 47 h 228"/>
                <a:gd name="T6" fmla="*/ 138 w 356"/>
                <a:gd name="T7" fmla="*/ 72 h 228"/>
                <a:gd name="T8" fmla="*/ 69 w 356"/>
                <a:gd name="T9" fmla="*/ 136 h 228"/>
                <a:gd name="T10" fmla="*/ 10 w 356"/>
                <a:gd name="T11" fmla="*/ 96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0" name="Freeform 7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43 w 330"/>
                <a:gd name="T1" fmla="*/ 14 h 158"/>
                <a:gd name="T2" fmla="*/ 12 w 330"/>
                <a:gd name="T3" fmla="*/ 105 h 158"/>
                <a:gd name="T4" fmla="*/ 114 w 330"/>
                <a:gd name="T5" fmla="*/ 99 h 158"/>
                <a:gd name="T6" fmla="*/ 201 w 330"/>
                <a:gd name="T7" fmla="*/ 99 h 158"/>
                <a:gd name="T8" fmla="*/ 171 w 330"/>
                <a:gd name="T9" fmla="*/ 38 h 158"/>
                <a:gd name="T10" fmla="*/ 130 w 330"/>
                <a:gd name="T11" fmla="*/ 20 h 158"/>
                <a:gd name="T12" fmla="*/ 43 w 330"/>
                <a:gd name="T13" fmla="*/ 14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6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72200" y="6248400"/>
            <a:ext cx="18923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Показать (2)</a:t>
            </a:r>
          </a:p>
        </p:txBody>
      </p:sp>
      <p:sp>
        <p:nvSpPr>
          <p:cNvPr id="19462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4445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" name="Group 141"/>
          <p:cNvGrpSpPr>
            <a:grpSpLocks/>
          </p:cNvGrpSpPr>
          <p:nvPr/>
        </p:nvGrpSpPr>
        <p:grpSpPr bwMode="auto">
          <a:xfrm>
            <a:off x="1524000" y="2743200"/>
            <a:ext cx="2362200" cy="1828800"/>
            <a:chOff x="1248" y="1344"/>
            <a:chExt cx="1488" cy="1152"/>
          </a:xfrm>
        </p:grpSpPr>
        <p:grpSp>
          <p:nvGrpSpPr>
            <p:cNvPr id="19508" name="Group 139"/>
            <p:cNvGrpSpPr>
              <a:grpSpLocks/>
            </p:cNvGrpSpPr>
            <p:nvPr/>
          </p:nvGrpSpPr>
          <p:grpSpPr bwMode="auto">
            <a:xfrm>
              <a:off x="1248" y="1557"/>
              <a:ext cx="1488" cy="939"/>
              <a:chOff x="1248" y="1557"/>
              <a:chExt cx="1488" cy="939"/>
            </a:xfrm>
          </p:grpSpPr>
          <p:grpSp>
            <p:nvGrpSpPr>
              <p:cNvPr id="19510" name="Group 130"/>
              <p:cNvGrpSpPr>
                <a:grpSpLocks/>
              </p:cNvGrpSpPr>
              <p:nvPr/>
            </p:nvGrpSpPr>
            <p:grpSpPr bwMode="auto">
              <a:xfrm>
                <a:off x="2400" y="2304"/>
                <a:ext cx="336" cy="144"/>
                <a:chOff x="1792" y="4000"/>
                <a:chExt cx="352" cy="160"/>
              </a:xfrm>
            </p:grpSpPr>
            <p:sp>
              <p:nvSpPr>
                <p:cNvPr id="19516" name="Oval 131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9517" name="Oval 132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9518" name="Oval 133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19511" name="Group 135"/>
              <p:cNvGrpSpPr>
                <a:grpSpLocks/>
              </p:cNvGrpSpPr>
              <p:nvPr/>
            </p:nvGrpSpPr>
            <p:grpSpPr bwMode="auto">
              <a:xfrm>
                <a:off x="1248" y="2352"/>
                <a:ext cx="336" cy="144"/>
                <a:chOff x="1792" y="4000"/>
                <a:chExt cx="352" cy="160"/>
              </a:xfrm>
            </p:grpSpPr>
            <p:sp>
              <p:nvSpPr>
                <p:cNvPr id="19513" name="Oval 136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9514" name="Oval 137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9515" name="Oval 138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19512" name="Freeform 11"/>
              <p:cNvSpPr>
                <a:spLocks/>
              </p:cNvSpPr>
              <p:nvPr/>
            </p:nvSpPr>
            <p:spPr bwMode="auto">
              <a:xfrm>
                <a:off x="1362" y="1557"/>
                <a:ext cx="1230" cy="809"/>
              </a:xfrm>
              <a:custGeom>
                <a:avLst/>
                <a:gdLst>
                  <a:gd name="T0" fmla="*/ 16 w 1230"/>
                  <a:gd name="T1" fmla="*/ 389 h 809"/>
                  <a:gd name="T2" fmla="*/ 275 w 1230"/>
                  <a:gd name="T3" fmla="*/ 389 h 809"/>
                  <a:gd name="T4" fmla="*/ 1230 w 1230"/>
                  <a:gd name="T5" fmla="*/ 389 h 809"/>
                  <a:gd name="T6" fmla="*/ 1214 w 1230"/>
                  <a:gd name="T7" fmla="*/ 778 h 809"/>
                  <a:gd name="T8" fmla="*/ 1230 w 1230"/>
                  <a:gd name="T9" fmla="*/ 0 h 809"/>
                  <a:gd name="T10" fmla="*/ 0 w 1230"/>
                  <a:gd name="T11" fmla="*/ 13 h 809"/>
                  <a:gd name="T12" fmla="*/ 47 w 1230"/>
                  <a:gd name="T13" fmla="*/ 809 h 8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0"/>
                  <a:gd name="T22" fmla="*/ 0 h 809"/>
                  <a:gd name="T23" fmla="*/ 1230 w 1230"/>
                  <a:gd name="T24" fmla="*/ 809 h 8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0" h="809">
                    <a:moveTo>
                      <a:pt x="16" y="389"/>
                    </a:moveTo>
                    <a:lnTo>
                      <a:pt x="275" y="389"/>
                    </a:lnTo>
                    <a:lnTo>
                      <a:pt x="1230" y="389"/>
                    </a:lnTo>
                    <a:lnTo>
                      <a:pt x="1214" y="778"/>
                    </a:lnTo>
                    <a:lnTo>
                      <a:pt x="1230" y="0"/>
                    </a:lnTo>
                    <a:lnTo>
                      <a:pt x="0" y="13"/>
                    </a:lnTo>
                    <a:lnTo>
                      <a:pt x="47" y="809"/>
                    </a:ln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164" name="Text Box 12"/>
            <p:cNvSpPr txBox="1">
              <a:spLocks noChangeArrowheads="1"/>
            </p:cNvSpPr>
            <p:nvPr/>
          </p:nvSpPr>
          <p:spPr bwMode="auto">
            <a:xfrm>
              <a:off x="1344" y="1344"/>
              <a:ext cx="1392" cy="63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32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3ч 50мин</a:t>
              </a:r>
              <a:r>
                <a:rPr lang="en-US" sz="6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  <a:endParaRPr lang="ru-RU" sz="6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381000" y="5599113"/>
            <a:ext cx="9831388" cy="1066800"/>
            <a:chOff x="-192" y="2784"/>
            <a:chExt cx="6193" cy="672"/>
          </a:xfrm>
        </p:grpSpPr>
        <p:sp>
          <p:nvSpPr>
            <p:cNvPr id="19506" name="Rectangle 14"/>
            <p:cNvSpPr>
              <a:spLocks noChangeArrowheads="1"/>
            </p:cNvSpPr>
            <p:nvPr/>
          </p:nvSpPr>
          <p:spPr bwMode="auto">
            <a:xfrm rot="-356004">
              <a:off x="-180" y="2979"/>
              <a:ext cx="6181" cy="298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4D4D4D"/>
                </a:gs>
                <a:gs pos="100000">
                  <a:srgbClr val="B2B2B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9600" b="1">
                <a:latin typeface="Times New Roman" panose="02020603050405020304" pitchFamily="18" charset="0"/>
              </a:endParaRPr>
            </a:p>
          </p:txBody>
        </p:sp>
        <p:sp>
          <p:nvSpPr>
            <p:cNvPr id="19507" name="Line 15"/>
            <p:cNvSpPr>
              <a:spLocks noChangeShapeType="1"/>
            </p:cNvSpPr>
            <p:nvPr/>
          </p:nvSpPr>
          <p:spPr bwMode="auto">
            <a:xfrm flipV="1">
              <a:off x="-192" y="2784"/>
              <a:ext cx="6144" cy="6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4343400" y="4495800"/>
            <a:ext cx="2743200" cy="1211263"/>
            <a:chOff x="0" y="3072"/>
            <a:chExt cx="1728" cy="763"/>
          </a:xfrm>
        </p:grpSpPr>
        <p:grpSp>
          <p:nvGrpSpPr>
            <p:cNvPr id="19502" name="Group 58"/>
            <p:cNvGrpSpPr>
              <a:grpSpLocks/>
            </p:cNvGrpSpPr>
            <p:nvPr/>
          </p:nvGrpSpPr>
          <p:grpSpPr bwMode="auto">
            <a:xfrm>
              <a:off x="0" y="3312"/>
              <a:ext cx="1515" cy="523"/>
              <a:chOff x="1296" y="3227"/>
              <a:chExt cx="1515" cy="523"/>
            </a:xfrm>
          </p:grpSpPr>
          <p:sp>
            <p:nvSpPr>
              <p:cNvPr id="49211" name="Rectangle 59"/>
              <p:cNvSpPr>
                <a:spLocks noChangeArrowheads="1"/>
              </p:cNvSpPr>
              <p:nvPr/>
            </p:nvSpPr>
            <p:spPr bwMode="auto">
              <a:xfrm rot="-419862">
                <a:off x="1296" y="3227"/>
                <a:ext cx="151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ru-RU" sz="40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на 1</a:t>
                </a:r>
                <a:r>
                  <a:rPr lang="en-US" sz="40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 </a:t>
                </a:r>
                <a:r>
                  <a:rPr lang="ru-RU" sz="40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км/ч</a:t>
                </a:r>
              </a:p>
            </p:txBody>
          </p:sp>
          <p:sp>
            <p:nvSpPr>
              <p:cNvPr id="19505" name="Freeform 60"/>
              <p:cNvSpPr>
                <a:spLocks/>
              </p:cNvSpPr>
              <p:nvPr/>
            </p:nvSpPr>
            <p:spPr bwMode="auto">
              <a:xfrm flipH="1" flipV="1">
                <a:off x="1632" y="3609"/>
                <a:ext cx="904" cy="141"/>
              </a:xfrm>
              <a:custGeom>
                <a:avLst/>
                <a:gdLst>
                  <a:gd name="T0" fmla="*/ 904 w 904"/>
                  <a:gd name="T1" fmla="*/ 0 h 141"/>
                  <a:gd name="T2" fmla="*/ 0 w 904"/>
                  <a:gd name="T3" fmla="*/ 141 h 141"/>
                  <a:gd name="T4" fmla="*/ 0 60000 65536"/>
                  <a:gd name="T5" fmla="*/ 0 60000 65536"/>
                  <a:gd name="T6" fmla="*/ 0 w 904"/>
                  <a:gd name="T7" fmla="*/ 0 h 141"/>
                  <a:gd name="T8" fmla="*/ 904 w 904"/>
                  <a:gd name="T9" fmla="*/ 141 h 14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4" h="141">
                    <a:moveTo>
                      <a:pt x="904" y="0"/>
                    </a:moveTo>
                    <a:lnTo>
                      <a:pt x="0" y="141"/>
                    </a:lnTo>
                  </a:path>
                </a:pathLst>
              </a:custGeom>
              <a:noFill/>
              <a:ln w="76200">
                <a:solidFill>
                  <a:srgbClr val="000099"/>
                </a:solidFill>
                <a:round/>
                <a:headEnd type="none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213" name="Oval 61"/>
            <p:cNvSpPr>
              <a:spLocks noChangeArrowheads="1"/>
            </p:cNvSpPr>
            <p:nvPr/>
          </p:nvSpPr>
          <p:spPr bwMode="auto">
            <a:xfrm rot="-227600">
              <a:off x="1296" y="3072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5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&gt;</a:t>
              </a:r>
              <a:endPara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0" name="Group 110"/>
          <p:cNvGrpSpPr>
            <a:grpSpLocks/>
          </p:cNvGrpSpPr>
          <p:nvPr/>
        </p:nvGrpSpPr>
        <p:grpSpPr bwMode="auto">
          <a:xfrm>
            <a:off x="76200" y="5181600"/>
            <a:ext cx="9028113" cy="1676400"/>
            <a:chOff x="48" y="3264"/>
            <a:chExt cx="5687" cy="1056"/>
          </a:xfrm>
        </p:grpSpPr>
        <p:grpSp>
          <p:nvGrpSpPr>
            <p:cNvPr id="19490" name="Group 111"/>
            <p:cNvGrpSpPr>
              <a:grpSpLocks/>
            </p:cNvGrpSpPr>
            <p:nvPr/>
          </p:nvGrpSpPr>
          <p:grpSpPr bwMode="auto">
            <a:xfrm>
              <a:off x="48" y="3863"/>
              <a:ext cx="359" cy="457"/>
              <a:chOff x="2448" y="2976"/>
              <a:chExt cx="359" cy="457"/>
            </a:xfrm>
          </p:grpSpPr>
          <p:grpSp>
            <p:nvGrpSpPr>
              <p:cNvPr id="19497" name="Group 112"/>
              <p:cNvGrpSpPr>
                <a:grpSpLocks/>
              </p:cNvGrpSpPr>
              <p:nvPr/>
            </p:nvGrpSpPr>
            <p:grpSpPr bwMode="auto">
              <a:xfrm>
                <a:off x="2448" y="3289"/>
                <a:ext cx="308" cy="144"/>
                <a:chOff x="1792" y="4000"/>
                <a:chExt cx="352" cy="160"/>
              </a:xfrm>
            </p:grpSpPr>
            <p:sp>
              <p:nvSpPr>
                <p:cNvPr id="19499" name="Oval 113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9500" name="Oval 114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9501" name="Oval 115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19498" name="Freeform 116"/>
              <p:cNvSpPr>
                <a:spLocks/>
              </p:cNvSpPr>
              <p:nvPr/>
            </p:nvSpPr>
            <p:spPr bwMode="auto">
              <a:xfrm rot="-148727">
                <a:off x="2595" y="2976"/>
                <a:ext cx="212" cy="336"/>
              </a:xfrm>
              <a:custGeom>
                <a:avLst/>
                <a:gdLst>
                  <a:gd name="T0" fmla="*/ 0 w 454"/>
                  <a:gd name="T1" fmla="*/ 196 h 544"/>
                  <a:gd name="T2" fmla="*/ 212 w 454"/>
                  <a:gd name="T3" fmla="*/ 196 h 544"/>
                  <a:gd name="T4" fmla="*/ 0 w 454"/>
                  <a:gd name="T5" fmla="*/ 0 h 544"/>
                  <a:gd name="T6" fmla="*/ 0 w 454"/>
                  <a:gd name="T7" fmla="*/ 336 h 5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4"/>
                  <a:gd name="T13" fmla="*/ 0 h 544"/>
                  <a:gd name="T14" fmla="*/ 454 w 454"/>
                  <a:gd name="T15" fmla="*/ 544 h 5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91" name="Group 117"/>
            <p:cNvGrpSpPr>
              <a:grpSpLocks/>
            </p:cNvGrpSpPr>
            <p:nvPr/>
          </p:nvGrpSpPr>
          <p:grpSpPr bwMode="auto">
            <a:xfrm>
              <a:off x="5376" y="3264"/>
              <a:ext cx="359" cy="457"/>
              <a:chOff x="2448" y="2976"/>
              <a:chExt cx="359" cy="457"/>
            </a:xfrm>
          </p:grpSpPr>
          <p:grpSp>
            <p:nvGrpSpPr>
              <p:cNvPr id="19492" name="Group 118"/>
              <p:cNvGrpSpPr>
                <a:grpSpLocks/>
              </p:cNvGrpSpPr>
              <p:nvPr/>
            </p:nvGrpSpPr>
            <p:grpSpPr bwMode="auto">
              <a:xfrm>
                <a:off x="2448" y="3289"/>
                <a:ext cx="308" cy="144"/>
                <a:chOff x="1792" y="4000"/>
                <a:chExt cx="352" cy="160"/>
              </a:xfrm>
            </p:grpSpPr>
            <p:sp>
              <p:nvSpPr>
                <p:cNvPr id="19494" name="Oval 119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9495" name="Oval 120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9496" name="Oval 121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19493" name="Freeform 122"/>
              <p:cNvSpPr>
                <a:spLocks/>
              </p:cNvSpPr>
              <p:nvPr/>
            </p:nvSpPr>
            <p:spPr bwMode="auto">
              <a:xfrm rot="-148727">
                <a:off x="2595" y="2976"/>
                <a:ext cx="212" cy="336"/>
              </a:xfrm>
              <a:custGeom>
                <a:avLst/>
                <a:gdLst>
                  <a:gd name="T0" fmla="*/ 0 w 454"/>
                  <a:gd name="T1" fmla="*/ 196 h 544"/>
                  <a:gd name="T2" fmla="*/ 212 w 454"/>
                  <a:gd name="T3" fmla="*/ 196 h 544"/>
                  <a:gd name="T4" fmla="*/ 0 w 454"/>
                  <a:gd name="T5" fmla="*/ 0 h 544"/>
                  <a:gd name="T6" fmla="*/ 0 w 454"/>
                  <a:gd name="T7" fmla="*/ 336 h 5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4"/>
                  <a:gd name="T13" fmla="*/ 0 h 544"/>
                  <a:gd name="T14" fmla="*/ 454 w 454"/>
                  <a:gd name="T15" fmla="*/ 544 h 5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9467" name="Text Box 127"/>
          <p:cNvSpPr txBox="1">
            <a:spLocks noChangeArrowheads="1"/>
          </p:cNvSpPr>
          <p:nvPr/>
        </p:nvSpPr>
        <p:spPr bwMode="auto">
          <a:xfrm>
            <a:off x="152400" y="200025"/>
            <a:ext cx="88868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        Пешеход рассчитал, что двигаясь с определенной скоростью, пройдет намеченный путь за 3 ч 50 мин. Но увеличив эту скорость  на 1 км/ч, он прошел этот путь за 3 ч. Какова длина пути? </a:t>
            </a:r>
          </a:p>
        </p:txBody>
      </p:sp>
      <p:pic>
        <p:nvPicPr>
          <p:cNvPr id="49280" name="Picture 128" descr="MANWAL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2743200"/>
            <a:ext cx="11525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9" name="Group 62"/>
          <p:cNvGrpSpPr>
            <a:grpSpLocks/>
          </p:cNvGrpSpPr>
          <p:nvPr/>
        </p:nvGrpSpPr>
        <p:grpSpPr bwMode="auto">
          <a:xfrm>
            <a:off x="115888" y="4267200"/>
            <a:ext cx="569912" cy="725488"/>
            <a:chOff x="2448" y="2976"/>
            <a:chExt cx="359" cy="457"/>
          </a:xfrm>
        </p:grpSpPr>
        <p:grpSp>
          <p:nvGrpSpPr>
            <p:cNvPr id="19485" name="Group 63"/>
            <p:cNvGrpSpPr>
              <a:grpSpLocks/>
            </p:cNvGrpSpPr>
            <p:nvPr/>
          </p:nvGrpSpPr>
          <p:grpSpPr bwMode="auto">
            <a:xfrm>
              <a:off x="2448" y="3289"/>
              <a:ext cx="308" cy="144"/>
              <a:chOff x="1792" y="4000"/>
              <a:chExt cx="352" cy="160"/>
            </a:xfrm>
          </p:grpSpPr>
          <p:sp>
            <p:nvSpPr>
              <p:cNvPr id="19487" name="Oval 64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9488" name="Oval 65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9489" name="Oval 66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19486" name="Freeform 67"/>
            <p:cNvSpPr>
              <a:spLocks/>
            </p:cNvSpPr>
            <p:nvPr/>
          </p:nvSpPr>
          <p:spPr bwMode="auto">
            <a:xfrm rot="-148727">
              <a:off x="2595" y="2976"/>
              <a:ext cx="212" cy="336"/>
            </a:xfrm>
            <a:custGeom>
              <a:avLst/>
              <a:gdLst>
                <a:gd name="T0" fmla="*/ 0 w 454"/>
                <a:gd name="T1" fmla="*/ 196 h 544"/>
                <a:gd name="T2" fmla="*/ 212 w 454"/>
                <a:gd name="T3" fmla="*/ 196 h 544"/>
                <a:gd name="T4" fmla="*/ 0 w 454"/>
                <a:gd name="T5" fmla="*/ 0 h 544"/>
                <a:gd name="T6" fmla="*/ 0 w 454"/>
                <a:gd name="T7" fmla="*/ 336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68"/>
          <p:cNvGrpSpPr>
            <a:grpSpLocks/>
          </p:cNvGrpSpPr>
          <p:nvPr/>
        </p:nvGrpSpPr>
        <p:grpSpPr bwMode="auto">
          <a:xfrm>
            <a:off x="8574088" y="3352800"/>
            <a:ext cx="569912" cy="725488"/>
            <a:chOff x="2448" y="2976"/>
            <a:chExt cx="359" cy="457"/>
          </a:xfrm>
        </p:grpSpPr>
        <p:grpSp>
          <p:nvGrpSpPr>
            <p:cNvPr id="19480" name="Group 69"/>
            <p:cNvGrpSpPr>
              <a:grpSpLocks/>
            </p:cNvGrpSpPr>
            <p:nvPr/>
          </p:nvGrpSpPr>
          <p:grpSpPr bwMode="auto">
            <a:xfrm>
              <a:off x="2448" y="3289"/>
              <a:ext cx="308" cy="144"/>
              <a:chOff x="1792" y="4000"/>
              <a:chExt cx="352" cy="160"/>
            </a:xfrm>
          </p:grpSpPr>
          <p:sp>
            <p:nvSpPr>
              <p:cNvPr id="19482" name="Oval 70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9483" name="Oval 71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9484" name="Oval 72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19481" name="Freeform 73"/>
            <p:cNvSpPr>
              <a:spLocks/>
            </p:cNvSpPr>
            <p:nvPr/>
          </p:nvSpPr>
          <p:spPr bwMode="auto">
            <a:xfrm rot="-148727">
              <a:off x="2595" y="2976"/>
              <a:ext cx="212" cy="336"/>
            </a:xfrm>
            <a:custGeom>
              <a:avLst/>
              <a:gdLst>
                <a:gd name="T0" fmla="*/ 0 w 454"/>
                <a:gd name="T1" fmla="*/ 196 h 544"/>
                <a:gd name="T2" fmla="*/ 212 w 454"/>
                <a:gd name="T3" fmla="*/ 196 h 544"/>
                <a:gd name="T4" fmla="*/ 0 w 454"/>
                <a:gd name="T5" fmla="*/ 0 h 544"/>
                <a:gd name="T6" fmla="*/ 0 w 454"/>
                <a:gd name="T7" fmla="*/ 336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9306" name="Picture 154" descr="MANWAL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4648200"/>
            <a:ext cx="11525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56"/>
          <p:cNvGrpSpPr>
            <a:grpSpLocks/>
          </p:cNvGrpSpPr>
          <p:nvPr/>
        </p:nvGrpSpPr>
        <p:grpSpPr bwMode="auto">
          <a:xfrm>
            <a:off x="2133600" y="5029200"/>
            <a:ext cx="885825" cy="1447800"/>
            <a:chOff x="2658" y="1152"/>
            <a:chExt cx="558" cy="912"/>
          </a:xfrm>
        </p:grpSpPr>
        <p:grpSp>
          <p:nvGrpSpPr>
            <p:cNvPr id="19473" name="Group 148"/>
            <p:cNvGrpSpPr>
              <a:grpSpLocks/>
            </p:cNvGrpSpPr>
            <p:nvPr/>
          </p:nvGrpSpPr>
          <p:grpSpPr bwMode="auto">
            <a:xfrm>
              <a:off x="2736" y="1920"/>
              <a:ext cx="336" cy="144"/>
              <a:chOff x="1792" y="4000"/>
              <a:chExt cx="352" cy="160"/>
            </a:xfrm>
          </p:grpSpPr>
          <p:sp>
            <p:nvSpPr>
              <p:cNvPr id="19477" name="Oval 149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9478" name="Oval 150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9479" name="Oval 151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19474" name="Freeform 152"/>
            <p:cNvSpPr>
              <a:spLocks/>
            </p:cNvSpPr>
            <p:nvPr/>
          </p:nvSpPr>
          <p:spPr bwMode="auto">
            <a:xfrm>
              <a:off x="2658" y="1152"/>
              <a:ext cx="487" cy="405"/>
            </a:xfrm>
            <a:custGeom>
              <a:avLst/>
              <a:gdLst>
                <a:gd name="T0" fmla="*/ 6 w 487"/>
                <a:gd name="T1" fmla="*/ 389 h 405"/>
                <a:gd name="T2" fmla="*/ 103 w 487"/>
                <a:gd name="T3" fmla="*/ 389 h 405"/>
                <a:gd name="T4" fmla="*/ 487 w 487"/>
                <a:gd name="T5" fmla="*/ 389 h 405"/>
                <a:gd name="T6" fmla="*/ 487 w 487"/>
                <a:gd name="T7" fmla="*/ 405 h 405"/>
                <a:gd name="T8" fmla="*/ 487 w 487"/>
                <a:gd name="T9" fmla="*/ 0 h 405"/>
                <a:gd name="T10" fmla="*/ 0 w 487"/>
                <a:gd name="T11" fmla="*/ 13 h 405"/>
                <a:gd name="T12" fmla="*/ 4 w 487"/>
                <a:gd name="T13" fmla="*/ 389 h 4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7"/>
                <a:gd name="T22" fmla="*/ 0 h 405"/>
                <a:gd name="T23" fmla="*/ 487 w 487"/>
                <a:gd name="T24" fmla="*/ 405 h 4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7" h="405">
                  <a:moveTo>
                    <a:pt x="6" y="389"/>
                  </a:moveTo>
                  <a:lnTo>
                    <a:pt x="103" y="389"/>
                  </a:lnTo>
                  <a:lnTo>
                    <a:pt x="487" y="389"/>
                  </a:lnTo>
                  <a:lnTo>
                    <a:pt x="487" y="405"/>
                  </a:lnTo>
                  <a:lnTo>
                    <a:pt x="487" y="0"/>
                  </a:lnTo>
                  <a:lnTo>
                    <a:pt x="0" y="13"/>
                  </a:lnTo>
                  <a:lnTo>
                    <a:pt x="4" y="389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305" name="Text Box 153"/>
            <p:cNvSpPr txBox="1">
              <a:spLocks noChangeArrowheads="1"/>
            </p:cNvSpPr>
            <p:nvPr/>
          </p:nvSpPr>
          <p:spPr bwMode="auto">
            <a:xfrm>
              <a:off x="2688" y="1152"/>
              <a:ext cx="528" cy="3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32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3ч</a:t>
              </a:r>
              <a:endParaRPr lang="ru-RU" sz="6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476" name="Freeform 155"/>
            <p:cNvSpPr>
              <a:spLocks/>
            </p:cNvSpPr>
            <p:nvPr/>
          </p:nvSpPr>
          <p:spPr bwMode="auto">
            <a:xfrm>
              <a:off x="2896" y="1536"/>
              <a:ext cx="1" cy="410"/>
            </a:xfrm>
            <a:custGeom>
              <a:avLst/>
              <a:gdLst>
                <a:gd name="T0" fmla="*/ 0 w 1"/>
                <a:gd name="T1" fmla="*/ 0 h 410"/>
                <a:gd name="T2" fmla="*/ 0 w 1"/>
                <a:gd name="T3" fmla="*/ 410 h 410"/>
                <a:gd name="T4" fmla="*/ 0 60000 65536"/>
                <a:gd name="T5" fmla="*/ 0 60000 65536"/>
                <a:gd name="T6" fmla="*/ 0 w 1"/>
                <a:gd name="T7" fmla="*/ 0 h 410"/>
                <a:gd name="T8" fmla="*/ 1 w 1"/>
                <a:gd name="T9" fmla="*/ 410 h 4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10">
                  <a:moveTo>
                    <a:pt x="0" y="0"/>
                  </a:moveTo>
                  <a:lnTo>
                    <a:pt x="0" y="41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811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33333E-6 L 0.97499 -0.133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9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9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33333E-6 L 0.97499 -0.13333 " pathEditMode="relative" ptsTypes="AA">
                                      <p:cBhvr>
                                        <p:cTn id="27" dur="3000" fill="hold"/>
                                        <p:tgtEl>
                                          <p:spTgt spid="49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 rot="-356004">
            <a:off x="-76200" y="4071938"/>
            <a:ext cx="9215438" cy="4730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5F5F5F"/>
              </a:gs>
              <a:gs pos="100000">
                <a:srgbClr val="EAEAE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600" b="1">
              <a:latin typeface="Times New Roman" panose="02020603050405020304" pitchFamily="18" charset="0"/>
            </a:endParaRPr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-23813" y="3810000"/>
            <a:ext cx="9167813" cy="966788"/>
          </a:xfrm>
          <a:custGeom>
            <a:avLst/>
            <a:gdLst>
              <a:gd name="T0" fmla="*/ 0 w 5775"/>
              <a:gd name="T1" fmla="*/ 966788 h 609"/>
              <a:gd name="T2" fmla="*/ 9167813 w 5775"/>
              <a:gd name="T3" fmla="*/ 0 h 609"/>
              <a:gd name="T4" fmla="*/ 0 60000 65536"/>
              <a:gd name="T5" fmla="*/ 0 60000 65536"/>
              <a:gd name="T6" fmla="*/ 0 w 5775"/>
              <a:gd name="T7" fmla="*/ 0 h 609"/>
              <a:gd name="T8" fmla="*/ 5775 w 5775"/>
              <a:gd name="T9" fmla="*/ 609 h 6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75" h="609">
                <a:moveTo>
                  <a:pt x="0" y="609"/>
                </a:moveTo>
                <a:lnTo>
                  <a:pt x="5775" y="0"/>
                </a:lnTo>
              </a:path>
            </a:pathLst>
          </a:cu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 flipH="1">
            <a:off x="-700088" y="5483225"/>
            <a:ext cx="87313" cy="82550"/>
            <a:chOff x="2199" y="3091"/>
            <a:chExt cx="432" cy="140"/>
          </a:xfrm>
        </p:grpSpPr>
        <p:sp>
          <p:nvSpPr>
            <p:cNvPr id="21601" name="Freeform 5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>
                <a:gd name="T0" fmla="*/ 10 w 356"/>
                <a:gd name="T1" fmla="*/ 96 h 228"/>
                <a:gd name="T2" fmla="*/ 129 w 356"/>
                <a:gd name="T3" fmla="*/ 8 h 228"/>
                <a:gd name="T4" fmla="*/ 202 w 356"/>
                <a:gd name="T5" fmla="*/ 47 h 228"/>
                <a:gd name="T6" fmla="*/ 138 w 356"/>
                <a:gd name="T7" fmla="*/ 72 h 228"/>
                <a:gd name="T8" fmla="*/ 69 w 356"/>
                <a:gd name="T9" fmla="*/ 136 h 228"/>
                <a:gd name="T10" fmla="*/ 10 w 356"/>
                <a:gd name="T11" fmla="*/ 96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228"/>
                <a:gd name="T20" fmla="*/ 356 w 356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2" name="Freeform 6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>
                <a:gd name="T0" fmla="*/ 43 w 330"/>
                <a:gd name="T1" fmla="*/ 14 h 158"/>
                <a:gd name="T2" fmla="*/ 12 w 330"/>
                <a:gd name="T3" fmla="*/ 105 h 158"/>
                <a:gd name="T4" fmla="*/ 114 w 330"/>
                <a:gd name="T5" fmla="*/ 99 h 158"/>
                <a:gd name="T6" fmla="*/ 201 w 330"/>
                <a:gd name="T7" fmla="*/ 99 h 158"/>
                <a:gd name="T8" fmla="*/ 171 w 330"/>
                <a:gd name="T9" fmla="*/ 38 h 158"/>
                <a:gd name="T10" fmla="*/ 130 w 330"/>
                <a:gd name="T11" fmla="*/ 20 h 158"/>
                <a:gd name="T12" fmla="*/ 43 w 330"/>
                <a:gd name="T13" fmla="*/ 14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158"/>
                <a:gd name="T23" fmla="*/ 330 w 3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0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72200" y="6248400"/>
            <a:ext cx="18923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Показать (2)</a:t>
            </a:r>
          </a:p>
        </p:txBody>
      </p:sp>
      <p:sp>
        <p:nvSpPr>
          <p:cNvPr id="2151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4445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24000" y="2743200"/>
            <a:ext cx="2362200" cy="1828800"/>
            <a:chOff x="1248" y="1344"/>
            <a:chExt cx="1488" cy="1152"/>
          </a:xfrm>
        </p:grpSpPr>
        <p:grpSp>
          <p:nvGrpSpPr>
            <p:cNvPr id="21590" name="Group 10"/>
            <p:cNvGrpSpPr>
              <a:grpSpLocks/>
            </p:cNvGrpSpPr>
            <p:nvPr/>
          </p:nvGrpSpPr>
          <p:grpSpPr bwMode="auto">
            <a:xfrm>
              <a:off x="1248" y="1557"/>
              <a:ext cx="1488" cy="939"/>
              <a:chOff x="1248" y="1557"/>
              <a:chExt cx="1488" cy="939"/>
            </a:xfrm>
          </p:grpSpPr>
          <p:grpSp>
            <p:nvGrpSpPr>
              <p:cNvPr id="21592" name="Group 11"/>
              <p:cNvGrpSpPr>
                <a:grpSpLocks/>
              </p:cNvGrpSpPr>
              <p:nvPr/>
            </p:nvGrpSpPr>
            <p:grpSpPr bwMode="auto">
              <a:xfrm>
                <a:off x="2400" y="2304"/>
                <a:ext cx="336" cy="144"/>
                <a:chOff x="1792" y="4000"/>
                <a:chExt cx="352" cy="160"/>
              </a:xfrm>
            </p:grpSpPr>
            <p:sp>
              <p:nvSpPr>
                <p:cNvPr id="21598" name="Oval 12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1599" name="Oval 13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1600" name="Oval 14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21593" name="Group 15"/>
              <p:cNvGrpSpPr>
                <a:grpSpLocks/>
              </p:cNvGrpSpPr>
              <p:nvPr/>
            </p:nvGrpSpPr>
            <p:grpSpPr bwMode="auto">
              <a:xfrm>
                <a:off x="1248" y="2352"/>
                <a:ext cx="336" cy="144"/>
                <a:chOff x="1792" y="4000"/>
                <a:chExt cx="352" cy="160"/>
              </a:xfrm>
            </p:grpSpPr>
            <p:sp>
              <p:nvSpPr>
                <p:cNvPr id="21595" name="Oval 16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1596" name="Oval 17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1597" name="Oval 18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21594" name="Freeform 19"/>
              <p:cNvSpPr>
                <a:spLocks/>
              </p:cNvSpPr>
              <p:nvPr/>
            </p:nvSpPr>
            <p:spPr bwMode="auto">
              <a:xfrm>
                <a:off x="1362" y="1557"/>
                <a:ext cx="1230" cy="809"/>
              </a:xfrm>
              <a:custGeom>
                <a:avLst/>
                <a:gdLst>
                  <a:gd name="T0" fmla="*/ 16 w 1230"/>
                  <a:gd name="T1" fmla="*/ 389 h 809"/>
                  <a:gd name="T2" fmla="*/ 275 w 1230"/>
                  <a:gd name="T3" fmla="*/ 389 h 809"/>
                  <a:gd name="T4" fmla="*/ 1230 w 1230"/>
                  <a:gd name="T5" fmla="*/ 389 h 809"/>
                  <a:gd name="T6" fmla="*/ 1214 w 1230"/>
                  <a:gd name="T7" fmla="*/ 778 h 809"/>
                  <a:gd name="T8" fmla="*/ 1230 w 1230"/>
                  <a:gd name="T9" fmla="*/ 0 h 809"/>
                  <a:gd name="T10" fmla="*/ 0 w 1230"/>
                  <a:gd name="T11" fmla="*/ 13 h 809"/>
                  <a:gd name="T12" fmla="*/ 47 w 1230"/>
                  <a:gd name="T13" fmla="*/ 809 h 8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0"/>
                  <a:gd name="T22" fmla="*/ 0 h 809"/>
                  <a:gd name="T23" fmla="*/ 1230 w 1230"/>
                  <a:gd name="T24" fmla="*/ 809 h 8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0" h="809">
                    <a:moveTo>
                      <a:pt x="16" y="389"/>
                    </a:moveTo>
                    <a:lnTo>
                      <a:pt x="275" y="389"/>
                    </a:lnTo>
                    <a:lnTo>
                      <a:pt x="1230" y="389"/>
                    </a:lnTo>
                    <a:lnTo>
                      <a:pt x="1214" y="778"/>
                    </a:lnTo>
                    <a:lnTo>
                      <a:pt x="1230" y="0"/>
                    </a:lnTo>
                    <a:lnTo>
                      <a:pt x="0" y="13"/>
                    </a:lnTo>
                    <a:lnTo>
                      <a:pt x="47" y="809"/>
                    </a:ln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20" name="Text Box 20"/>
            <p:cNvSpPr txBox="1">
              <a:spLocks noChangeArrowheads="1"/>
            </p:cNvSpPr>
            <p:nvPr/>
          </p:nvSpPr>
          <p:spPr bwMode="auto">
            <a:xfrm>
              <a:off x="1344" y="1344"/>
              <a:ext cx="1392" cy="63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32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3ч 50мин</a:t>
              </a:r>
              <a:r>
                <a:rPr lang="en-US" sz="6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  <a:endParaRPr lang="ru-RU" sz="6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-381000" y="5599113"/>
            <a:ext cx="9831388" cy="1066800"/>
            <a:chOff x="-192" y="2784"/>
            <a:chExt cx="6193" cy="672"/>
          </a:xfrm>
        </p:grpSpPr>
        <p:sp>
          <p:nvSpPr>
            <p:cNvPr id="21588" name="Rectangle 22"/>
            <p:cNvSpPr>
              <a:spLocks noChangeArrowheads="1"/>
            </p:cNvSpPr>
            <p:nvPr/>
          </p:nvSpPr>
          <p:spPr bwMode="auto">
            <a:xfrm rot="-356004">
              <a:off x="-180" y="2979"/>
              <a:ext cx="6181" cy="298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4D4D4D"/>
                </a:gs>
                <a:gs pos="100000">
                  <a:srgbClr val="B2B2B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9600" b="1">
                <a:latin typeface="Times New Roman" panose="02020603050405020304" pitchFamily="18" charset="0"/>
              </a:endParaRPr>
            </a:p>
          </p:txBody>
        </p:sp>
        <p:sp>
          <p:nvSpPr>
            <p:cNvPr id="21589" name="Line 23"/>
            <p:cNvSpPr>
              <a:spLocks noChangeShapeType="1"/>
            </p:cNvSpPr>
            <p:nvPr/>
          </p:nvSpPr>
          <p:spPr bwMode="auto">
            <a:xfrm flipV="1">
              <a:off x="-192" y="2784"/>
              <a:ext cx="6144" cy="6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343400" y="4495800"/>
            <a:ext cx="2743200" cy="1211263"/>
            <a:chOff x="0" y="3072"/>
            <a:chExt cx="1728" cy="763"/>
          </a:xfrm>
        </p:grpSpPr>
        <p:grpSp>
          <p:nvGrpSpPr>
            <p:cNvPr id="21584" name="Group 25"/>
            <p:cNvGrpSpPr>
              <a:grpSpLocks/>
            </p:cNvGrpSpPr>
            <p:nvPr/>
          </p:nvGrpSpPr>
          <p:grpSpPr bwMode="auto">
            <a:xfrm>
              <a:off x="0" y="3312"/>
              <a:ext cx="1515" cy="523"/>
              <a:chOff x="1296" y="3227"/>
              <a:chExt cx="1515" cy="523"/>
            </a:xfrm>
          </p:grpSpPr>
          <p:sp>
            <p:nvSpPr>
              <p:cNvPr id="51226" name="Rectangle 26"/>
              <p:cNvSpPr>
                <a:spLocks noChangeArrowheads="1"/>
              </p:cNvSpPr>
              <p:nvPr/>
            </p:nvSpPr>
            <p:spPr bwMode="auto">
              <a:xfrm rot="-419862">
                <a:off x="1296" y="3227"/>
                <a:ext cx="151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ru-RU" sz="40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на 1</a:t>
                </a:r>
                <a:r>
                  <a:rPr lang="en-US" sz="40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 </a:t>
                </a:r>
                <a:r>
                  <a:rPr lang="ru-RU" sz="40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км/ч</a:t>
                </a:r>
              </a:p>
            </p:txBody>
          </p:sp>
          <p:sp>
            <p:nvSpPr>
              <p:cNvPr id="21587" name="Freeform 27"/>
              <p:cNvSpPr>
                <a:spLocks/>
              </p:cNvSpPr>
              <p:nvPr/>
            </p:nvSpPr>
            <p:spPr bwMode="auto">
              <a:xfrm flipH="1" flipV="1">
                <a:off x="1632" y="3609"/>
                <a:ext cx="904" cy="141"/>
              </a:xfrm>
              <a:custGeom>
                <a:avLst/>
                <a:gdLst>
                  <a:gd name="T0" fmla="*/ 904 w 904"/>
                  <a:gd name="T1" fmla="*/ 0 h 141"/>
                  <a:gd name="T2" fmla="*/ 0 w 904"/>
                  <a:gd name="T3" fmla="*/ 141 h 141"/>
                  <a:gd name="T4" fmla="*/ 0 60000 65536"/>
                  <a:gd name="T5" fmla="*/ 0 60000 65536"/>
                  <a:gd name="T6" fmla="*/ 0 w 904"/>
                  <a:gd name="T7" fmla="*/ 0 h 141"/>
                  <a:gd name="T8" fmla="*/ 904 w 904"/>
                  <a:gd name="T9" fmla="*/ 141 h 14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4" h="141">
                    <a:moveTo>
                      <a:pt x="904" y="0"/>
                    </a:moveTo>
                    <a:lnTo>
                      <a:pt x="0" y="141"/>
                    </a:lnTo>
                  </a:path>
                </a:pathLst>
              </a:custGeom>
              <a:noFill/>
              <a:ln w="76200">
                <a:solidFill>
                  <a:srgbClr val="000099"/>
                </a:solidFill>
                <a:round/>
                <a:headEnd type="none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28" name="Oval 28"/>
            <p:cNvSpPr>
              <a:spLocks noChangeArrowheads="1"/>
            </p:cNvSpPr>
            <p:nvPr/>
          </p:nvSpPr>
          <p:spPr bwMode="auto">
            <a:xfrm rot="-227600">
              <a:off x="1296" y="3072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5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&gt;</a:t>
              </a:r>
              <a:endPara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76200" y="5181600"/>
            <a:ext cx="9028113" cy="1676400"/>
            <a:chOff x="48" y="3264"/>
            <a:chExt cx="5687" cy="1056"/>
          </a:xfrm>
        </p:grpSpPr>
        <p:grpSp>
          <p:nvGrpSpPr>
            <p:cNvPr id="21572" name="Group 30"/>
            <p:cNvGrpSpPr>
              <a:grpSpLocks/>
            </p:cNvGrpSpPr>
            <p:nvPr/>
          </p:nvGrpSpPr>
          <p:grpSpPr bwMode="auto">
            <a:xfrm>
              <a:off x="48" y="3863"/>
              <a:ext cx="359" cy="457"/>
              <a:chOff x="2448" y="2976"/>
              <a:chExt cx="359" cy="457"/>
            </a:xfrm>
          </p:grpSpPr>
          <p:grpSp>
            <p:nvGrpSpPr>
              <p:cNvPr id="21579" name="Group 31"/>
              <p:cNvGrpSpPr>
                <a:grpSpLocks/>
              </p:cNvGrpSpPr>
              <p:nvPr/>
            </p:nvGrpSpPr>
            <p:grpSpPr bwMode="auto">
              <a:xfrm>
                <a:off x="2448" y="3289"/>
                <a:ext cx="308" cy="144"/>
                <a:chOff x="1792" y="4000"/>
                <a:chExt cx="352" cy="160"/>
              </a:xfrm>
            </p:grpSpPr>
            <p:sp>
              <p:nvSpPr>
                <p:cNvPr id="21581" name="Oval 32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1582" name="Oval 33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1583" name="Oval 34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21580" name="Freeform 35"/>
              <p:cNvSpPr>
                <a:spLocks/>
              </p:cNvSpPr>
              <p:nvPr/>
            </p:nvSpPr>
            <p:spPr bwMode="auto">
              <a:xfrm rot="-148727">
                <a:off x="2595" y="2976"/>
                <a:ext cx="212" cy="336"/>
              </a:xfrm>
              <a:custGeom>
                <a:avLst/>
                <a:gdLst>
                  <a:gd name="T0" fmla="*/ 0 w 454"/>
                  <a:gd name="T1" fmla="*/ 196 h 544"/>
                  <a:gd name="T2" fmla="*/ 212 w 454"/>
                  <a:gd name="T3" fmla="*/ 196 h 544"/>
                  <a:gd name="T4" fmla="*/ 0 w 454"/>
                  <a:gd name="T5" fmla="*/ 0 h 544"/>
                  <a:gd name="T6" fmla="*/ 0 w 454"/>
                  <a:gd name="T7" fmla="*/ 336 h 5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4"/>
                  <a:gd name="T13" fmla="*/ 0 h 544"/>
                  <a:gd name="T14" fmla="*/ 454 w 454"/>
                  <a:gd name="T15" fmla="*/ 544 h 5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73" name="Group 36"/>
            <p:cNvGrpSpPr>
              <a:grpSpLocks/>
            </p:cNvGrpSpPr>
            <p:nvPr/>
          </p:nvGrpSpPr>
          <p:grpSpPr bwMode="auto">
            <a:xfrm>
              <a:off x="5376" y="3264"/>
              <a:ext cx="359" cy="457"/>
              <a:chOff x="2448" y="2976"/>
              <a:chExt cx="359" cy="457"/>
            </a:xfrm>
          </p:grpSpPr>
          <p:grpSp>
            <p:nvGrpSpPr>
              <p:cNvPr id="21574" name="Group 37"/>
              <p:cNvGrpSpPr>
                <a:grpSpLocks/>
              </p:cNvGrpSpPr>
              <p:nvPr/>
            </p:nvGrpSpPr>
            <p:grpSpPr bwMode="auto">
              <a:xfrm>
                <a:off x="2448" y="3289"/>
                <a:ext cx="308" cy="144"/>
                <a:chOff x="1792" y="4000"/>
                <a:chExt cx="352" cy="160"/>
              </a:xfrm>
            </p:grpSpPr>
            <p:sp>
              <p:nvSpPr>
                <p:cNvPr id="21576" name="Oval 38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1577" name="Oval 39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1578" name="Oval 40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21575" name="Freeform 41"/>
              <p:cNvSpPr>
                <a:spLocks/>
              </p:cNvSpPr>
              <p:nvPr/>
            </p:nvSpPr>
            <p:spPr bwMode="auto">
              <a:xfrm rot="-148727">
                <a:off x="2595" y="2976"/>
                <a:ext cx="212" cy="336"/>
              </a:xfrm>
              <a:custGeom>
                <a:avLst/>
                <a:gdLst>
                  <a:gd name="T0" fmla="*/ 0 w 454"/>
                  <a:gd name="T1" fmla="*/ 196 h 544"/>
                  <a:gd name="T2" fmla="*/ 212 w 454"/>
                  <a:gd name="T3" fmla="*/ 196 h 544"/>
                  <a:gd name="T4" fmla="*/ 0 w 454"/>
                  <a:gd name="T5" fmla="*/ 0 h 544"/>
                  <a:gd name="T6" fmla="*/ 0 w 454"/>
                  <a:gd name="T7" fmla="*/ 336 h 5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4"/>
                  <a:gd name="T13" fmla="*/ 0 h 544"/>
                  <a:gd name="T14" fmla="*/ 454 w 454"/>
                  <a:gd name="T15" fmla="*/ 544 h 5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51243" name="Picture 43" descr="MANWAL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2743200"/>
            <a:ext cx="11525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6" name="Group 44"/>
          <p:cNvGrpSpPr>
            <a:grpSpLocks/>
          </p:cNvGrpSpPr>
          <p:nvPr/>
        </p:nvGrpSpPr>
        <p:grpSpPr bwMode="auto">
          <a:xfrm>
            <a:off x="115888" y="4267200"/>
            <a:ext cx="569912" cy="725488"/>
            <a:chOff x="2448" y="2976"/>
            <a:chExt cx="359" cy="457"/>
          </a:xfrm>
        </p:grpSpPr>
        <p:grpSp>
          <p:nvGrpSpPr>
            <p:cNvPr id="21567" name="Group 45"/>
            <p:cNvGrpSpPr>
              <a:grpSpLocks/>
            </p:cNvGrpSpPr>
            <p:nvPr/>
          </p:nvGrpSpPr>
          <p:grpSpPr bwMode="auto">
            <a:xfrm>
              <a:off x="2448" y="3289"/>
              <a:ext cx="308" cy="144"/>
              <a:chOff x="1792" y="4000"/>
              <a:chExt cx="352" cy="160"/>
            </a:xfrm>
          </p:grpSpPr>
          <p:sp>
            <p:nvSpPr>
              <p:cNvPr id="21569" name="Oval 46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1570" name="Oval 47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1571" name="Oval 48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21568" name="Freeform 49"/>
            <p:cNvSpPr>
              <a:spLocks/>
            </p:cNvSpPr>
            <p:nvPr/>
          </p:nvSpPr>
          <p:spPr bwMode="auto">
            <a:xfrm rot="-148727">
              <a:off x="2595" y="2976"/>
              <a:ext cx="212" cy="336"/>
            </a:xfrm>
            <a:custGeom>
              <a:avLst/>
              <a:gdLst>
                <a:gd name="T0" fmla="*/ 0 w 454"/>
                <a:gd name="T1" fmla="*/ 196 h 544"/>
                <a:gd name="T2" fmla="*/ 212 w 454"/>
                <a:gd name="T3" fmla="*/ 196 h 544"/>
                <a:gd name="T4" fmla="*/ 0 w 454"/>
                <a:gd name="T5" fmla="*/ 0 h 544"/>
                <a:gd name="T6" fmla="*/ 0 w 454"/>
                <a:gd name="T7" fmla="*/ 336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8574088" y="3352800"/>
            <a:ext cx="569912" cy="725488"/>
            <a:chOff x="2448" y="2976"/>
            <a:chExt cx="359" cy="457"/>
          </a:xfrm>
        </p:grpSpPr>
        <p:grpSp>
          <p:nvGrpSpPr>
            <p:cNvPr id="21562" name="Group 51"/>
            <p:cNvGrpSpPr>
              <a:grpSpLocks/>
            </p:cNvGrpSpPr>
            <p:nvPr/>
          </p:nvGrpSpPr>
          <p:grpSpPr bwMode="auto">
            <a:xfrm>
              <a:off x="2448" y="3289"/>
              <a:ext cx="308" cy="144"/>
              <a:chOff x="1792" y="4000"/>
              <a:chExt cx="352" cy="160"/>
            </a:xfrm>
          </p:grpSpPr>
          <p:sp>
            <p:nvSpPr>
              <p:cNvPr id="21564" name="Oval 52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1565" name="Oval 53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1566" name="Oval 54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21563" name="Freeform 55"/>
            <p:cNvSpPr>
              <a:spLocks/>
            </p:cNvSpPr>
            <p:nvPr/>
          </p:nvSpPr>
          <p:spPr bwMode="auto">
            <a:xfrm rot="-148727">
              <a:off x="2595" y="2976"/>
              <a:ext cx="212" cy="336"/>
            </a:xfrm>
            <a:custGeom>
              <a:avLst/>
              <a:gdLst>
                <a:gd name="T0" fmla="*/ 0 w 454"/>
                <a:gd name="T1" fmla="*/ 196 h 544"/>
                <a:gd name="T2" fmla="*/ 212 w 454"/>
                <a:gd name="T3" fmla="*/ 196 h 544"/>
                <a:gd name="T4" fmla="*/ 0 w 454"/>
                <a:gd name="T5" fmla="*/ 0 h 544"/>
                <a:gd name="T6" fmla="*/ 0 w 454"/>
                <a:gd name="T7" fmla="*/ 336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56" name="Picture 56" descr="MANWAL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4648200"/>
            <a:ext cx="11525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57"/>
          <p:cNvGrpSpPr>
            <a:grpSpLocks/>
          </p:cNvGrpSpPr>
          <p:nvPr/>
        </p:nvGrpSpPr>
        <p:grpSpPr bwMode="auto">
          <a:xfrm>
            <a:off x="2133600" y="5029200"/>
            <a:ext cx="885825" cy="1447800"/>
            <a:chOff x="2658" y="1152"/>
            <a:chExt cx="558" cy="912"/>
          </a:xfrm>
        </p:grpSpPr>
        <p:grpSp>
          <p:nvGrpSpPr>
            <p:cNvPr id="21555" name="Group 58"/>
            <p:cNvGrpSpPr>
              <a:grpSpLocks/>
            </p:cNvGrpSpPr>
            <p:nvPr/>
          </p:nvGrpSpPr>
          <p:grpSpPr bwMode="auto">
            <a:xfrm>
              <a:off x="2736" y="1920"/>
              <a:ext cx="336" cy="144"/>
              <a:chOff x="1792" y="4000"/>
              <a:chExt cx="352" cy="160"/>
            </a:xfrm>
          </p:grpSpPr>
          <p:sp>
            <p:nvSpPr>
              <p:cNvPr id="21559" name="Oval 59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1560" name="Oval 60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1561" name="Oval 61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21556" name="Freeform 62"/>
            <p:cNvSpPr>
              <a:spLocks/>
            </p:cNvSpPr>
            <p:nvPr/>
          </p:nvSpPr>
          <p:spPr bwMode="auto">
            <a:xfrm>
              <a:off x="2658" y="1152"/>
              <a:ext cx="487" cy="405"/>
            </a:xfrm>
            <a:custGeom>
              <a:avLst/>
              <a:gdLst>
                <a:gd name="T0" fmla="*/ 6 w 487"/>
                <a:gd name="T1" fmla="*/ 389 h 405"/>
                <a:gd name="T2" fmla="*/ 103 w 487"/>
                <a:gd name="T3" fmla="*/ 389 h 405"/>
                <a:gd name="T4" fmla="*/ 487 w 487"/>
                <a:gd name="T5" fmla="*/ 389 h 405"/>
                <a:gd name="T6" fmla="*/ 487 w 487"/>
                <a:gd name="T7" fmla="*/ 405 h 405"/>
                <a:gd name="T8" fmla="*/ 487 w 487"/>
                <a:gd name="T9" fmla="*/ 0 h 405"/>
                <a:gd name="T10" fmla="*/ 0 w 487"/>
                <a:gd name="T11" fmla="*/ 13 h 405"/>
                <a:gd name="T12" fmla="*/ 4 w 487"/>
                <a:gd name="T13" fmla="*/ 389 h 4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7"/>
                <a:gd name="T22" fmla="*/ 0 h 405"/>
                <a:gd name="T23" fmla="*/ 487 w 487"/>
                <a:gd name="T24" fmla="*/ 405 h 4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7" h="405">
                  <a:moveTo>
                    <a:pt x="6" y="389"/>
                  </a:moveTo>
                  <a:lnTo>
                    <a:pt x="103" y="389"/>
                  </a:lnTo>
                  <a:lnTo>
                    <a:pt x="487" y="389"/>
                  </a:lnTo>
                  <a:lnTo>
                    <a:pt x="487" y="405"/>
                  </a:lnTo>
                  <a:lnTo>
                    <a:pt x="487" y="0"/>
                  </a:lnTo>
                  <a:lnTo>
                    <a:pt x="0" y="13"/>
                  </a:lnTo>
                  <a:lnTo>
                    <a:pt x="4" y="389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3" name="Text Box 63"/>
            <p:cNvSpPr txBox="1">
              <a:spLocks noChangeArrowheads="1"/>
            </p:cNvSpPr>
            <p:nvPr/>
          </p:nvSpPr>
          <p:spPr bwMode="auto">
            <a:xfrm>
              <a:off x="2688" y="1152"/>
              <a:ext cx="528" cy="3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32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3ч</a:t>
              </a:r>
              <a:endParaRPr lang="ru-RU" sz="6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558" name="Freeform 64"/>
            <p:cNvSpPr>
              <a:spLocks/>
            </p:cNvSpPr>
            <p:nvPr/>
          </p:nvSpPr>
          <p:spPr bwMode="auto">
            <a:xfrm>
              <a:off x="2896" y="1536"/>
              <a:ext cx="1" cy="410"/>
            </a:xfrm>
            <a:custGeom>
              <a:avLst/>
              <a:gdLst>
                <a:gd name="T0" fmla="*/ 0 w 1"/>
                <a:gd name="T1" fmla="*/ 0 h 410"/>
                <a:gd name="T2" fmla="*/ 0 w 1"/>
                <a:gd name="T3" fmla="*/ 410 h 410"/>
                <a:gd name="T4" fmla="*/ 0 60000 65536"/>
                <a:gd name="T5" fmla="*/ 0 60000 65536"/>
                <a:gd name="T6" fmla="*/ 0 w 1"/>
                <a:gd name="T7" fmla="*/ 0 h 410"/>
                <a:gd name="T8" fmla="*/ 1 w 1"/>
                <a:gd name="T9" fmla="*/ 410 h 4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10">
                  <a:moveTo>
                    <a:pt x="0" y="0"/>
                  </a:moveTo>
                  <a:lnTo>
                    <a:pt x="0" y="41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65" name="Text Box 65"/>
          <p:cNvSpPr txBox="1">
            <a:spLocks noChangeArrowheads="1"/>
          </p:cNvSpPr>
          <p:nvPr/>
        </p:nvSpPr>
        <p:spPr bwMode="auto">
          <a:xfrm>
            <a:off x="3276600" y="8985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х</a:t>
            </a:r>
          </a:p>
        </p:txBody>
      </p:sp>
      <p:sp>
        <p:nvSpPr>
          <p:cNvPr id="51266" name="Text Box 66"/>
          <p:cNvSpPr txBox="1">
            <a:spLocks noChangeArrowheads="1"/>
          </p:cNvSpPr>
          <p:nvPr/>
        </p:nvSpPr>
        <p:spPr bwMode="auto">
          <a:xfrm>
            <a:off x="2971800" y="1812925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х+1</a:t>
            </a:r>
          </a:p>
        </p:txBody>
      </p:sp>
      <p:sp>
        <p:nvSpPr>
          <p:cNvPr id="51268" name="Text Box 68"/>
          <p:cNvSpPr txBox="1">
            <a:spLocks noChangeArrowheads="1"/>
          </p:cNvSpPr>
          <p:nvPr/>
        </p:nvSpPr>
        <p:spPr bwMode="auto">
          <a:xfrm>
            <a:off x="5029200" y="1812925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51269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2000" y="228600"/>
            <a:ext cx="609600" cy="609600"/>
          </a:xfrm>
          <a:prstGeom prst="actionButtonInformation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21" name="Group 107"/>
          <p:cNvGrpSpPr>
            <a:grpSpLocks/>
          </p:cNvGrpSpPr>
          <p:nvPr/>
        </p:nvGrpSpPr>
        <p:grpSpPr bwMode="auto">
          <a:xfrm>
            <a:off x="127000" y="-152400"/>
            <a:ext cx="7797800" cy="2667000"/>
            <a:chOff x="80" y="-96"/>
            <a:chExt cx="4912" cy="1680"/>
          </a:xfrm>
        </p:grpSpPr>
        <p:sp>
          <p:nvSpPr>
            <p:cNvPr id="51271" name="Rectangle 71"/>
            <p:cNvSpPr>
              <a:spLocks noChangeArrowheads="1"/>
            </p:cNvSpPr>
            <p:nvPr/>
          </p:nvSpPr>
          <p:spPr bwMode="auto">
            <a:xfrm>
              <a:off x="1598" y="-48"/>
              <a:ext cx="99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54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v,</a:t>
              </a:r>
              <a:r>
                <a:rPr lang="ru-RU" sz="54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км/ч</a:t>
              </a:r>
              <a:endParaRPr lang="ru-RU" sz="5400" b="1" i="1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544" name="Freeform 72"/>
            <p:cNvSpPr>
              <a:spLocks/>
            </p:cNvSpPr>
            <p:nvPr/>
          </p:nvSpPr>
          <p:spPr bwMode="auto">
            <a:xfrm>
              <a:off x="91" y="96"/>
              <a:ext cx="4901" cy="1488"/>
            </a:xfrm>
            <a:custGeom>
              <a:avLst/>
              <a:gdLst>
                <a:gd name="T0" fmla="*/ 0 w 4805"/>
                <a:gd name="T1" fmla="*/ 0 h 1503"/>
                <a:gd name="T2" fmla="*/ 4893 w 4805"/>
                <a:gd name="T3" fmla="*/ 7 h 1503"/>
                <a:gd name="T4" fmla="*/ 4901 w 4805"/>
                <a:gd name="T5" fmla="*/ 1449 h 1503"/>
                <a:gd name="T6" fmla="*/ 0 w 4805"/>
                <a:gd name="T7" fmla="*/ 1488 h 1503"/>
                <a:gd name="T8" fmla="*/ 6 w 4805"/>
                <a:gd name="T9" fmla="*/ 6 h 1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5"/>
                <a:gd name="T16" fmla="*/ 0 h 1503"/>
                <a:gd name="T17" fmla="*/ 4805 w 4805"/>
                <a:gd name="T18" fmla="*/ 1503 h 1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5" h="1503">
                  <a:moveTo>
                    <a:pt x="0" y="0"/>
                  </a:moveTo>
                  <a:lnTo>
                    <a:pt x="4797" y="7"/>
                  </a:lnTo>
                  <a:lnTo>
                    <a:pt x="4805" y="1464"/>
                  </a:lnTo>
                  <a:lnTo>
                    <a:pt x="0" y="1503"/>
                  </a:lnTo>
                  <a:lnTo>
                    <a:pt x="6" y="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5" name="Freeform 74"/>
            <p:cNvSpPr>
              <a:spLocks/>
            </p:cNvSpPr>
            <p:nvPr/>
          </p:nvSpPr>
          <p:spPr bwMode="auto">
            <a:xfrm>
              <a:off x="96" y="528"/>
              <a:ext cx="4896" cy="32"/>
            </a:xfrm>
            <a:custGeom>
              <a:avLst/>
              <a:gdLst>
                <a:gd name="T0" fmla="*/ 0 w 4881"/>
                <a:gd name="T1" fmla="*/ 32 h 25"/>
                <a:gd name="T2" fmla="*/ 4896 w 4881"/>
                <a:gd name="T3" fmla="*/ 0 h 25"/>
                <a:gd name="T4" fmla="*/ 0 60000 65536"/>
                <a:gd name="T5" fmla="*/ 0 60000 65536"/>
                <a:gd name="T6" fmla="*/ 0 w 4881"/>
                <a:gd name="T7" fmla="*/ 0 h 25"/>
                <a:gd name="T8" fmla="*/ 4881 w 4881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81" h="25">
                  <a:moveTo>
                    <a:pt x="0" y="25"/>
                  </a:moveTo>
                  <a:lnTo>
                    <a:pt x="488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6" name="Freeform 75"/>
            <p:cNvSpPr>
              <a:spLocks/>
            </p:cNvSpPr>
            <p:nvPr/>
          </p:nvSpPr>
          <p:spPr bwMode="auto">
            <a:xfrm>
              <a:off x="96" y="1110"/>
              <a:ext cx="4896" cy="42"/>
            </a:xfrm>
            <a:custGeom>
              <a:avLst/>
              <a:gdLst>
                <a:gd name="T0" fmla="*/ 0 w 4881"/>
                <a:gd name="T1" fmla="*/ 42 h 33"/>
                <a:gd name="T2" fmla="*/ 4896 w 4881"/>
                <a:gd name="T3" fmla="*/ 0 h 33"/>
                <a:gd name="T4" fmla="*/ 0 60000 65536"/>
                <a:gd name="T5" fmla="*/ 0 60000 65536"/>
                <a:gd name="T6" fmla="*/ 0 w 4881"/>
                <a:gd name="T7" fmla="*/ 0 h 33"/>
                <a:gd name="T8" fmla="*/ 4881 w 4881"/>
                <a:gd name="T9" fmla="*/ 33 h 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81" h="33">
                  <a:moveTo>
                    <a:pt x="0" y="33"/>
                  </a:moveTo>
                  <a:lnTo>
                    <a:pt x="488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76" name="Rectangle 76"/>
            <p:cNvSpPr>
              <a:spLocks noChangeArrowheads="1"/>
            </p:cNvSpPr>
            <p:nvPr/>
          </p:nvSpPr>
          <p:spPr bwMode="auto">
            <a:xfrm>
              <a:off x="206" y="681"/>
              <a:ext cx="11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По плану</a:t>
              </a:r>
            </a:p>
          </p:txBody>
        </p:sp>
        <p:sp>
          <p:nvSpPr>
            <p:cNvPr id="51277" name="Rectangle 77"/>
            <p:cNvSpPr>
              <a:spLocks noChangeArrowheads="1"/>
            </p:cNvSpPr>
            <p:nvPr/>
          </p:nvSpPr>
          <p:spPr bwMode="auto">
            <a:xfrm>
              <a:off x="80" y="1161"/>
              <a:ext cx="14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фактически</a:t>
              </a:r>
            </a:p>
          </p:txBody>
        </p:sp>
        <p:sp>
          <p:nvSpPr>
            <p:cNvPr id="51278" name="Rectangle 78"/>
            <p:cNvSpPr>
              <a:spLocks noChangeArrowheads="1"/>
            </p:cNvSpPr>
            <p:nvPr/>
          </p:nvSpPr>
          <p:spPr bwMode="auto">
            <a:xfrm>
              <a:off x="2981" y="-96"/>
              <a:ext cx="61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60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t, </a:t>
              </a:r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ч</a:t>
              </a:r>
              <a:endParaRPr lang="ru-RU" sz="6000" b="1" i="1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1550" name="Group 79"/>
            <p:cNvGrpSpPr>
              <a:grpSpLocks/>
            </p:cNvGrpSpPr>
            <p:nvPr/>
          </p:nvGrpSpPr>
          <p:grpSpPr bwMode="auto">
            <a:xfrm>
              <a:off x="1536" y="78"/>
              <a:ext cx="2307" cy="1458"/>
              <a:chOff x="1536" y="48"/>
              <a:chExt cx="2307" cy="1488"/>
            </a:xfrm>
          </p:grpSpPr>
          <p:sp>
            <p:nvSpPr>
              <p:cNvPr id="21552" name="Freeform 80"/>
              <p:cNvSpPr>
                <a:spLocks/>
              </p:cNvSpPr>
              <p:nvPr/>
            </p:nvSpPr>
            <p:spPr bwMode="auto">
              <a:xfrm>
                <a:off x="1536" y="48"/>
                <a:ext cx="5" cy="1488"/>
              </a:xfrm>
              <a:custGeom>
                <a:avLst/>
                <a:gdLst>
                  <a:gd name="T0" fmla="*/ 5 w 5"/>
                  <a:gd name="T1" fmla="*/ 0 h 1162"/>
                  <a:gd name="T2" fmla="*/ 0 w 5"/>
                  <a:gd name="T3" fmla="*/ 1488 h 1162"/>
                  <a:gd name="T4" fmla="*/ 0 60000 65536"/>
                  <a:gd name="T5" fmla="*/ 0 60000 65536"/>
                  <a:gd name="T6" fmla="*/ 0 w 5"/>
                  <a:gd name="T7" fmla="*/ 0 h 1162"/>
                  <a:gd name="T8" fmla="*/ 5 w 5"/>
                  <a:gd name="T9" fmla="*/ 1162 h 11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162">
                    <a:moveTo>
                      <a:pt x="5" y="0"/>
                    </a:moveTo>
                    <a:lnTo>
                      <a:pt x="0" y="11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3" name="Freeform 81"/>
              <p:cNvSpPr>
                <a:spLocks/>
              </p:cNvSpPr>
              <p:nvPr/>
            </p:nvSpPr>
            <p:spPr bwMode="auto">
              <a:xfrm>
                <a:off x="2880" y="48"/>
                <a:ext cx="3" cy="1488"/>
              </a:xfrm>
              <a:custGeom>
                <a:avLst/>
                <a:gdLst>
                  <a:gd name="T0" fmla="*/ 3 w 3"/>
                  <a:gd name="T1" fmla="*/ 0 h 1162"/>
                  <a:gd name="T2" fmla="*/ 0 w 3"/>
                  <a:gd name="T3" fmla="*/ 1488 h 1162"/>
                  <a:gd name="T4" fmla="*/ 0 60000 65536"/>
                  <a:gd name="T5" fmla="*/ 0 60000 65536"/>
                  <a:gd name="T6" fmla="*/ 0 w 3"/>
                  <a:gd name="T7" fmla="*/ 0 h 1162"/>
                  <a:gd name="T8" fmla="*/ 3 w 3"/>
                  <a:gd name="T9" fmla="*/ 1162 h 11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62">
                    <a:moveTo>
                      <a:pt x="3" y="0"/>
                    </a:moveTo>
                    <a:lnTo>
                      <a:pt x="0" y="11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4" name="Freeform 82"/>
              <p:cNvSpPr>
                <a:spLocks/>
              </p:cNvSpPr>
              <p:nvPr/>
            </p:nvSpPr>
            <p:spPr bwMode="auto">
              <a:xfrm>
                <a:off x="3840" y="48"/>
                <a:ext cx="3" cy="1488"/>
              </a:xfrm>
              <a:custGeom>
                <a:avLst/>
                <a:gdLst>
                  <a:gd name="T0" fmla="*/ 3 w 3"/>
                  <a:gd name="T1" fmla="*/ 0 h 1162"/>
                  <a:gd name="T2" fmla="*/ 0 w 3"/>
                  <a:gd name="T3" fmla="*/ 1488 h 1162"/>
                  <a:gd name="T4" fmla="*/ 0 60000 65536"/>
                  <a:gd name="T5" fmla="*/ 0 60000 65536"/>
                  <a:gd name="T6" fmla="*/ 0 w 3"/>
                  <a:gd name="T7" fmla="*/ 0 h 1162"/>
                  <a:gd name="T8" fmla="*/ 3 w 3"/>
                  <a:gd name="T9" fmla="*/ 1162 h 11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62">
                    <a:moveTo>
                      <a:pt x="3" y="0"/>
                    </a:moveTo>
                    <a:lnTo>
                      <a:pt x="0" y="11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83" name="Rectangle 83"/>
            <p:cNvSpPr>
              <a:spLocks noChangeArrowheads="1"/>
            </p:cNvSpPr>
            <p:nvPr/>
          </p:nvSpPr>
          <p:spPr bwMode="auto">
            <a:xfrm>
              <a:off x="3840" y="-48"/>
              <a:ext cx="90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60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S,</a:t>
              </a:r>
              <a:r>
                <a:rPr lang="ru-RU" sz="60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км</a:t>
              </a:r>
              <a:endParaRPr lang="ru-RU" sz="2800" b="1" i="1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51285" name="Text Box 85"/>
          <p:cNvSpPr txBox="1">
            <a:spLocks noChangeArrowheads="1"/>
          </p:cNvSpPr>
          <p:nvPr/>
        </p:nvSpPr>
        <p:spPr bwMode="auto">
          <a:xfrm>
            <a:off x="6096000" y="1736725"/>
            <a:ext cx="1668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3(х+1)</a:t>
            </a:r>
          </a:p>
        </p:txBody>
      </p:sp>
      <p:grpSp>
        <p:nvGrpSpPr>
          <p:cNvPr id="23" name="Group 86"/>
          <p:cNvGrpSpPr>
            <a:grpSpLocks/>
          </p:cNvGrpSpPr>
          <p:nvPr/>
        </p:nvGrpSpPr>
        <p:grpSpPr bwMode="auto">
          <a:xfrm>
            <a:off x="7848600" y="1066800"/>
            <a:ext cx="990600" cy="1189038"/>
            <a:chOff x="4176" y="480"/>
            <a:chExt cx="624" cy="749"/>
          </a:xfrm>
        </p:grpSpPr>
        <p:sp>
          <p:nvSpPr>
            <p:cNvPr id="21541" name="Oval 87"/>
            <p:cNvSpPr>
              <a:spLocks noChangeArrowheads="1"/>
            </p:cNvSpPr>
            <p:nvPr/>
          </p:nvSpPr>
          <p:spPr bwMode="auto">
            <a:xfrm>
              <a:off x="4176" y="576"/>
              <a:ext cx="624" cy="5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51288" name="Text Box 88"/>
            <p:cNvSpPr txBox="1">
              <a:spLocks noChangeArrowheads="1"/>
            </p:cNvSpPr>
            <p:nvPr/>
          </p:nvSpPr>
          <p:spPr bwMode="auto">
            <a:xfrm>
              <a:off x="4272" y="480"/>
              <a:ext cx="45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7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=</a:t>
              </a:r>
            </a:p>
          </p:txBody>
        </p:sp>
      </p:grpSp>
      <p:grpSp>
        <p:nvGrpSpPr>
          <p:cNvPr id="24" name="Group 98"/>
          <p:cNvGrpSpPr>
            <a:grpSpLocks/>
          </p:cNvGrpSpPr>
          <p:nvPr/>
        </p:nvGrpSpPr>
        <p:grpSpPr bwMode="auto">
          <a:xfrm>
            <a:off x="4876800" y="746125"/>
            <a:ext cx="762000" cy="1158875"/>
            <a:chOff x="3072" y="624"/>
            <a:chExt cx="480" cy="730"/>
          </a:xfrm>
        </p:grpSpPr>
        <p:grpSp>
          <p:nvGrpSpPr>
            <p:cNvPr id="21536" name="Group 96"/>
            <p:cNvGrpSpPr>
              <a:grpSpLocks/>
            </p:cNvGrpSpPr>
            <p:nvPr/>
          </p:nvGrpSpPr>
          <p:grpSpPr bwMode="auto">
            <a:xfrm>
              <a:off x="3264" y="624"/>
              <a:ext cx="288" cy="730"/>
              <a:chOff x="3072" y="1728"/>
              <a:chExt cx="288" cy="730"/>
            </a:xfrm>
          </p:grpSpPr>
          <p:sp>
            <p:nvSpPr>
              <p:cNvPr id="51292" name="Text Box 92"/>
              <p:cNvSpPr txBox="1">
                <a:spLocks noChangeArrowheads="1"/>
              </p:cNvSpPr>
              <p:nvPr/>
            </p:nvSpPr>
            <p:spPr bwMode="auto">
              <a:xfrm>
                <a:off x="3072" y="1728"/>
                <a:ext cx="288" cy="442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ru-RU" sz="4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51293" name="Text Box 93"/>
              <p:cNvSpPr txBox="1">
                <a:spLocks noChangeArrowheads="1"/>
              </p:cNvSpPr>
              <p:nvPr/>
            </p:nvSpPr>
            <p:spPr bwMode="auto">
              <a:xfrm>
                <a:off x="3072" y="2016"/>
                <a:ext cx="288" cy="442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ru-RU" sz="4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21540" name="Freeform 94"/>
              <p:cNvSpPr>
                <a:spLocks/>
              </p:cNvSpPr>
              <p:nvPr/>
            </p:nvSpPr>
            <p:spPr bwMode="auto">
              <a:xfrm>
                <a:off x="3112" y="2088"/>
                <a:ext cx="208" cy="1"/>
              </a:xfrm>
              <a:custGeom>
                <a:avLst/>
                <a:gdLst>
                  <a:gd name="T0" fmla="*/ 0 w 208"/>
                  <a:gd name="T1" fmla="*/ 0 h 1"/>
                  <a:gd name="T2" fmla="*/ 208 w 208"/>
                  <a:gd name="T3" fmla="*/ 0 h 1"/>
                  <a:gd name="T4" fmla="*/ 0 60000 65536"/>
                  <a:gd name="T5" fmla="*/ 0 60000 65536"/>
                  <a:gd name="T6" fmla="*/ 0 w 208"/>
                  <a:gd name="T7" fmla="*/ 0 h 1"/>
                  <a:gd name="T8" fmla="*/ 208 w 20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8" h="1">
                    <a:moveTo>
                      <a:pt x="0" y="0"/>
                    </a:moveTo>
                    <a:lnTo>
                      <a:pt x="208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97" name="Text Box 97"/>
            <p:cNvSpPr txBox="1">
              <a:spLocks noChangeArrowheads="1"/>
            </p:cNvSpPr>
            <p:nvPr/>
          </p:nvSpPr>
          <p:spPr bwMode="auto">
            <a:xfrm>
              <a:off x="3072" y="720"/>
              <a:ext cx="29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26" name="Group 106"/>
          <p:cNvGrpSpPr>
            <a:grpSpLocks/>
          </p:cNvGrpSpPr>
          <p:nvPr/>
        </p:nvGrpSpPr>
        <p:grpSpPr bwMode="auto">
          <a:xfrm>
            <a:off x="6324600" y="746125"/>
            <a:ext cx="1066800" cy="1158875"/>
            <a:chOff x="3984" y="624"/>
            <a:chExt cx="672" cy="730"/>
          </a:xfrm>
        </p:grpSpPr>
        <p:grpSp>
          <p:nvGrpSpPr>
            <p:cNvPr id="21529" name="Group 99"/>
            <p:cNvGrpSpPr>
              <a:grpSpLocks/>
            </p:cNvGrpSpPr>
            <p:nvPr/>
          </p:nvGrpSpPr>
          <p:grpSpPr bwMode="auto">
            <a:xfrm>
              <a:off x="3984" y="624"/>
              <a:ext cx="480" cy="730"/>
              <a:chOff x="3072" y="624"/>
              <a:chExt cx="480" cy="730"/>
            </a:xfrm>
          </p:grpSpPr>
          <p:grpSp>
            <p:nvGrpSpPr>
              <p:cNvPr id="21531" name="Group 100"/>
              <p:cNvGrpSpPr>
                <a:grpSpLocks/>
              </p:cNvGrpSpPr>
              <p:nvPr/>
            </p:nvGrpSpPr>
            <p:grpSpPr bwMode="auto">
              <a:xfrm>
                <a:off x="3264" y="624"/>
                <a:ext cx="288" cy="730"/>
                <a:chOff x="3072" y="1728"/>
                <a:chExt cx="288" cy="730"/>
              </a:xfrm>
            </p:grpSpPr>
            <p:sp>
              <p:nvSpPr>
                <p:cNvPr id="51301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3072" y="1728"/>
                  <a:ext cx="288" cy="442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ru-RU" sz="4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cs typeface="Arial" charset="0"/>
                    </a:rPr>
                    <a:t>5</a:t>
                  </a:r>
                </a:p>
              </p:txBody>
            </p:sp>
            <p:sp>
              <p:nvSpPr>
                <p:cNvPr id="51302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3072" y="2016"/>
                  <a:ext cx="288" cy="442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ru-RU" sz="4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cs typeface="Arial" charset="0"/>
                    </a:rPr>
                    <a:t>6</a:t>
                  </a:r>
                </a:p>
              </p:txBody>
            </p:sp>
            <p:sp>
              <p:nvSpPr>
                <p:cNvPr id="21535" name="Freeform 103"/>
                <p:cNvSpPr>
                  <a:spLocks/>
                </p:cNvSpPr>
                <p:nvPr/>
              </p:nvSpPr>
              <p:spPr bwMode="auto">
                <a:xfrm>
                  <a:off x="3112" y="2088"/>
                  <a:ext cx="208" cy="1"/>
                </a:xfrm>
                <a:custGeom>
                  <a:avLst/>
                  <a:gdLst>
                    <a:gd name="T0" fmla="*/ 0 w 208"/>
                    <a:gd name="T1" fmla="*/ 0 h 1"/>
                    <a:gd name="T2" fmla="*/ 208 w 208"/>
                    <a:gd name="T3" fmla="*/ 0 h 1"/>
                    <a:gd name="T4" fmla="*/ 0 60000 65536"/>
                    <a:gd name="T5" fmla="*/ 0 60000 65536"/>
                    <a:gd name="T6" fmla="*/ 0 w 208"/>
                    <a:gd name="T7" fmla="*/ 0 h 1"/>
                    <a:gd name="T8" fmla="*/ 208 w 20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8" h="1">
                      <a:moveTo>
                        <a:pt x="0" y="0"/>
                      </a:moveTo>
                      <a:lnTo>
                        <a:pt x="208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304" name="Text Box 104"/>
              <p:cNvSpPr txBox="1">
                <a:spLocks noChangeArrowheads="1"/>
              </p:cNvSpPr>
              <p:nvPr/>
            </p:nvSpPr>
            <p:spPr bwMode="auto">
              <a:xfrm>
                <a:off x="3072" y="72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ru-RU" sz="4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51305" name="Text Box 105"/>
            <p:cNvSpPr txBox="1">
              <a:spLocks noChangeArrowheads="1"/>
            </p:cNvSpPr>
            <p:nvPr/>
          </p:nvSpPr>
          <p:spPr bwMode="auto">
            <a:xfrm>
              <a:off x="4368" y="720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496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33333E-6 L 0.97499 -0.133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33333E-6 L 0.97499 -0.13333 " pathEditMode="relative" ptsTypes="AA">
                                      <p:cBhvr>
                                        <p:cTn id="27" dur="3000" fill="hold"/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1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5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9"/>
                  </p:tgtEl>
                </p:cond>
              </p:nextCondLst>
            </p:seq>
          </p:childTnLst>
        </p:cTn>
      </p:par>
    </p:tnLst>
    <p:bldLst>
      <p:bldP spid="51265" grpId="0"/>
      <p:bldP spid="51266" grpId="0"/>
      <p:bldP spid="51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j023637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28775"/>
            <a:ext cx="2303462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CC0066"/>
                </a:solidFill>
                <a:latin typeface="Monotype Corsiva" pitchFamily="66" charset="0"/>
              </a:rPr>
              <a:t>Развитие творческих способностей через внеклассную работу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3286125"/>
            <a:ext cx="8642350" cy="3024188"/>
          </a:xfrm>
        </p:spPr>
        <p:txBody>
          <a:bodyPr/>
          <a:lstStyle/>
          <a:p>
            <a:pPr marL="98425" indent="373063" eaLnBrk="1" hangingPunct="1">
              <a:buFontTx/>
              <a:buNone/>
            </a:pPr>
            <a:r>
              <a:rPr lang="ru-RU" b="1" i="1" smtClean="0">
                <a:solidFill>
                  <a:srgbClr val="000099"/>
                </a:solidFill>
              </a:rPr>
              <a:t>Под внеклассной работой по математике понимают необязательные систематические занятия учащихся с преподавателем во внеурочное время. </a:t>
            </a:r>
          </a:p>
          <a:p>
            <a:pPr marL="98425" indent="373063" eaLnBrk="1" hangingPunct="1">
              <a:buFontTx/>
              <a:buNone/>
            </a:pPr>
            <a:r>
              <a:rPr lang="ru-RU" b="1" i="1" smtClean="0">
                <a:solidFill>
                  <a:srgbClr val="CC0066"/>
                </a:solidFill>
              </a:rPr>
              <a:t>Их два типа: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 rev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424862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000099"/>
                </a:solidFill>
              </a:rPr>
              <a:t>1.  </a:t>
            </a:r>
            <a:r>
              <a:rPr lang="ru-RU" b="1" i="1" smtClean="0">
                <a:solidFill>
                  <a:srgbClr val="000099"/>
                </a:solidFill>
              </a:rPr>
              <a:t>Работа с учащимися отстающими от других в изучении программного материала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i="1" smtClean="0">
                <a:solidFill>
                  <a:srgbClr val="CC0066"/>
                </a:solidFill>
              </a:rPr>
              <a:t>Цель:</a:t>
            </a:r>
            <a:r>
              <a:rPr lang="ru-RU" b="1" i="1" smtClean="0">
                <a:solidFill>
                  <a:srgbClr val="000099"/>
                </a:solidFill>
              </a:rPr>
              <a:t> своевременная ликвидация, имеющихся у учащихся пробелов в знаниях и умениях.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i="1" smtClean="0">
                <a:solidFill>
                  <a:srgbClr val="000099"/>
                </a:solidFill>
              </a:rPr>
              <a:t>Эту работу учителя ведут добросовестно, своевременно и систематически  по расписанию.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i="1" smtClean="0">
                <a:solidFill>
                  <a:srgbClr val="000099"/>
                </a:solidFill>
              </a:rPr>
              <a:t>2. Работа с учащимися, проявляющими к изучению математики повышенный по сравнению с другими интерес, и имеющими соответсвующие способности.</a:t>
            </a:r>
          </a:p>
          <a:p>
            <a:pPr eaLnBrk="1" hangingPunct="1">
              <a:lnSpc>
                <a:spcPct val="8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69325" cy="1341438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CC0066"/>
                </a:solidFill>
                <a:latin typeface="Monotype Corsiva" pitchFamily="66" charset="0"/>
              </a:rPr>
              <a:t>Задачи</a:t>
            </a:r>
            <a:r>
              <a:rPr lang="ru-RU" smtClean="0">
                <a:solidFill>
                  <a:srgbClr val="CC0066"/>
                </a:solidFill>
                <a:latin typeface="Monotype Corsiva" pitchFamily="66" charset="0"/>
              </a:rPr>
              <a:t>  </a:t>
            </a:r>
            <a:r>
              <a:rPr lang="ru-RU" b="1" i="1" smtClean="0">
                <a:solidFill>
                  <a:srgbClr val="CC0066"/>
                </a:solidFill>
                <a:latin typeface="Monotype Corsiva" pitchFamily="66" charset="0"/>
              </a:rPr>
              <a:t>внеклассной работы на современном этапе: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353425" cy="482441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i="1" smtClean="0">
                <a:solidFill>
                  <a:srgbClr val="000099"/>
                </a:solidFill>
              </a:rPr>
              <a:t>Пробуждение и развитие устойчивого интереса к математике и информатике.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i="1" smtClean="0">
                <a:solidFill>
                  <a:srgbClr val="000099"/>
                </a:solidFill>
              </a:rPr>
              <a:t>Расширение и углубление знаний по программному материалу.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i="1" smtClean="0">
                <a:solidFill>
                  <a:srgbClr val="000099"/>
                </a:solidFill>
              </a:rPr>
              <a:t>Развитие математических способностей и мышления.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i="1" smtClean="0">
                <a:solidFill>
                  <a:srgbClr val="000099"/>
                </a:solidFill>
              </a:rPr>
              <a:t>Умение самостоятельно работать с научной и учебной литературой.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i="1" smtClean="0">
                <a:solidFill>
                  <a:srgbClr val="000099"/>
                </a:solidFill>
              </a:rPr>
              <a:t>Расширение и углубление представлений учащихся о практическом применении математики в технике и экономике; о культурно-исторической ценности математики; о роли ведущих ученых математиков в развитии мировой науки.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theme/theme1.xml><?xml version="1.0" encoding="utf-8"?>
<a:theme xmlns:a="http://schemas.openxmlformats.org/drawingml/2006/main" name="NUMBERS">
  <a:themeElements>
    <a:clrScheme name="NUMBERS 2">
      <a:dk1>
        <a:srgbClr val="000000"/>
      </a:dk1>
      <a:lt1>
        <a:srgbClr val="FFFFEE"/>
      </a:lt1>
      <a:dk2>
        <a:srgbClr val="000000"/>
      </a:dk2>
      <a:lt2>
        <a:srgbClr val="C3B59F"/>
      </a:lt2>
      <a:accent1>
        <a:srgbClr val="9CB3D8"/>
      </a:accent1>
      <a:accent2>
        <a:srgbClr val="F8F8F8"/>
      </a:accent2>
      <a:accent3>
        <a:srgbClr val="FFFFF5"/>
      </a:accent3>
      <a:accent4>
        <a:srgbClr val="000000"/>
      </a:accent4>
      <a:accent5>
        <a:srgbClr val="CBD6E9"/>
      </a:accent5>
      <a:accent6>
        <a:srgbClr val="E1E1E1"/>
      </a:accent6>
      <a:hlink>
        <a:srgbClr val="A9A460"/>
      </a:hlink>
      <a:folHlink>
        <a:srgbClr val="E4E1D7"/>
      </a:folHlink>
    </a:clrScheme>
    <a:fontScheme name="NUMBER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UMBERS 1">
        <a:dk1>
          <a:srgbClr val="7F796F"/>
        </a:dk1>
        <a:lt1>
          <a:srgbClr val="FFFFFF"/>
        </a:lt1>
        <a:dk2>
          <a:srgbClr val="BDBB92"/>
        </a:dk2>
        <a:lt2>
          <a:srgbClr val="FFFFCC"/>
        </a:lt2>
        <a:accent1>
          <a:srgbClr val="8B91B9"/>
        </a:accent1>
        <a:accent2>
          <a:srgbClr val="D5D9B7"/>
        </a:accent2>
        <a:accent3>
          <a:srgbClr val="DBDAC7"/>
        </a:accent3>
        <a:accent4>
          <a:srgbClr val="DADADA"/>
        </a:accent4>
        <a:accent5>
          <a:srgbClr val="C4C7D9"/>
        </a:accent5>
        <a:accent6>
          <a:srgbClr val="C1C4A6"/>
        </a:accent6>
        <a:hlink>
          <a:srgbClr val="B46875"/>
        </a:hlink>
        <a:folHlink>
          <a:srgbClr val="C2BAA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BERS 2">
        <a:dk1>
          <a:srgbClr val="000000"/>
        </a:dk1>
        <a:lt1>
          <a:srgbClr val="FFFFEE"/>
        </a:lt1>
        <a:dk2>
          <a:srgbClr val="000000"/>
        </a:dk2>
        <a:lt2>
          <a:srgbClr val="C3B59F"/>
        </a:lt2>
        <a:accent1>
          <a:srgbClr val="9CB3D8"/>
        </a:accent1>
        <a:accent2>
          <a:srgbClr val="F8F8F8"/>
        </a:accent2>
        <a:accent3>
          <a:srgbClr val="FFFFF5"/>
        </a:accent3>
        <a:accent4>
          <a:srgbClr val="000000"/>
        </a:accent4>
        <a:accent5>
          <a:srgbClr val="CBD6E9"/>
        </a:accent5>
        <a:accent6>
          <a:srgbClr val="E1E1E1"/>
        </a:accent6>
        <a:hlink>
          <a:srgbClr val="A9A460"/>
        </a:hlink>
        <a:folHlink>
          <a:srgbClr val="E4E1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BER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RULES</Template>
  <TotalTime>1889164</TotalTime>
  <Words>573</Words>
  <Application>Microsoft Office PowerPoint</Application>
  <PresentationFormat>Экран (4:3)</PresentationFormat>
  <Paragraphs>100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Garamond</vt:lpstr>
      <vt:lpstr>Monotype Corsiva</vt:lpstr>
      <vt:lpstr>Symbol</vt:lpstr>
      <vt:lpstr>Times New Roman</vt:lpstr>
      <vt:lpstr>NUMBERS</vt:lpstr>
      <vt:lpstr> Кафедра естественно-технических дисциплин ОАНО «ШКОЛА ПРАВА И ЭКОНОМИКИ»</vt:lpstr>
      <vt:lpstr>Преподаватели кафедры</vt:lpstr>
      <vt:lpstr>Тема кафедры </vt:lpstr>
      <vt:lpstr>Развитие творческих способностей через урок:</vt:lpstr>
      <vt:lpstr>Презентация PowerPoint</vt:lpstr>
      <vt:lpstr>Презентация PowerPoint</vt:lpstr>
      <vt:lpstr>Развитие творческих способностей через внеклассную работу</vt:lpstr>
      <vt:lpstr>Презентация PowerPoint</vt:lpstr>
      <vt:lpstr>Задачи  внеклассной работы на современном этапе:</vt:lpstr>
      <vt:lpstr>Презентация PowerPoint</vt:lpstr>
      <vt:lpstr>Кабинет математики</vt:lpstr>
      <vt:lpstr>Презентация PowerPoint</vt:lpstr>
      <vt:lpstr>Презентация PowerPoint</vt:lpstr>
      <vt:lpstr>Изучаем химию…</vt:lpstr>
      <vt:lpstr>Кабинет химии</vt:lpstr>
      <vt:lpstr>Изучаем биологию…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Марина Николаевна Макарова</cp:lastModifiedBy>
  <cp:revision>58</cp:revision>
  <dcterms:created xsi:type="dcterms:W3CDTF">2007-03-27T19:44:26Z</dcterms:created>
  <dcterms:modified xsi:type="dcterms:W3CDTF">2015-05-13T08:48:37Z</dcterms:modified>
</cp:coreProperties>
</file>